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0" r:id="rId6"/>
    <p:sldId id="283" r:id="rId7"/>
    <p:sldId id="284" r:id="rId8"/>
    <p:sldId id="285" r:id="rId9"/>
    <p:sldId id="286" r:id="rId10"/>
    <p:sldId id="261" r:id="rId11"/>
    <p:sldId id="287"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CD933-463C-4E4D-7F86-E7F7D9FF8FB4}" v="741" dt="2023-04-10T17:20:43.058"/>
    <p1510:client id="{3AE5756B-35EA-2B1E-645F-315A95E5FD8A}" v="5" dt="2023-04-10T16:02:13.666"/>
    <p1510:client id="{855FDC73-9887-EB97-77FB-3E4722B9DD3E}" v="205" dt="2023-04-10T17:51:06.950"/>
    <p1510:client id="{90A0EAFA-1038-4EB7-B30C-0854DEE8AAE0}" v="148" dt="2023-04-10T14:04:36.864"/>
    <p1510:client id="{DAB44DE2-1A14-964E-D905-C69226061FDD}" v="118" dt="2023-04-10T14:28:44.264"/>
    <p1510:client id="{E4DCEE5B-6776-0B6E-E0BD-8841072CBD82}" v="82" dt="2023-04-10T15:55:42.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snapToGrid="0">
      <p:cViewPr varScale="1">
        <p:scale>
          <a:sx n="115" d="100"/>
          <a:sy n="115" d="100"/>
        </p:scale>
        <p:origin x="22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12/9/23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7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12/9/23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836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12/9/23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82316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655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12/9/23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640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40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51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12/9/23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18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12/9/23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0862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12/9/23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955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12/9/23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45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12/9/23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5892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www.wired.it/scienza/medicina/2019/03/19/malaria-sangue-tossico-zanzar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4ABE1C9-635A-94C4-F0FA-ED49DFFF3E2E}"/>
              </a:ext>
            </a:extLst>
          </p:cNvPr>
          <p:cNvPicPr>
            <a:picLocks noChangeAspect="1"/>
          </p:cNvPicPr>
          <p:nvPr/>
        </p:nvPicPr>
        <p:blipFill rotWithShape="1">
          <a:blip r:embed="rId2"/>
          <a:srcRect t="29330" r="-2" b="19514"/>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5" descr="A picture containing insect, outdoor&#10;&#10;Description automatically generated">
            <a:extLst>
              <a:ext uri="{FF2B5EF4-FFF2-40B4-BE49-F238E27FC236}">
                <a16:creationId xmlns:a16="http://schemas.microsoft.com/office/drawing/2014/main" id="{0E2A74BD-F99F-1D50-AF53-85CD0F3C6E1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8124" r="-2" b="10027"/>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2" name="Freeform: Shape 2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38912" y="1524659"/>
            <a:ext cx="5019074" cy="2774088"/>
          </a:xfrm>
        </p:spPr>
        <p:txBody>
          <a:bodyPr>
            <a:normAutofit/>
          </a:bodyPr>
          <a:lstStyle/>
          <a:p>
            <a:r>
              <a:rPr lang="en-US" sz="4600" dirty="0">
                <a:cs typeface="Calibri Light"/>
              </a:rPr>
              <a:t>Malaria Detection Using Image Processing</a:t>
            </a:r>
          </a:p>
        </p:txBody>
      </p:sp>
      <p:sp>
        <p:nvSpPr>
          <p:cNvPr id="3" name="Subtitle 2"/>
          <p:cNvSpPr>
            <a:spLocks noGrp="1"/>
          </p:cNvSpPr>
          <p:nvPr>
            <p:ph type="subTitle" idx="1"/>
          </p:nvPr>
        </p:nvSpPr>
        <p:spPr>
          <a:xfrm>
            <a:off x="438912" y="4687367"/>
            <a:ext cx="4917948" cy="1335024"/>
          </a:xfrm>
        </p:spPr>
        <p:txBody>
          <a:bodyPr vert="horz" lIns="91440" tIns="45720" rIns="91440" bIns="45720" rtlCol="0" anchor="t">
            <a:normAutofit/>
          </a:bodyPr>
          <a:lstStyle/>
          <a:p>
            <a:r>
              <a:rPr lang="en-US" b="1" dirty="0">
                <a:cs typeface="Calibri"/>
              </a:rPr>
              <a:t>Medical Image Analysis</a:t>
            </a:r>
          </a:p>
          <a:p>
            <a:r>
              <a:rPr lang="en-US" b="1" dirty="0">
                <a:cs typeface="Calibri"/>
              </a:rPr>
              <a:t>Project Report</a:t>
            </a:r>
          </a:p>
        </p:txBody>
      </p:sp>
      <p:sp>
        <p:nvSpPr>
          <p:cNvPr id="26" name="Rectangle 2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BF15FEC-4248-4543-D486-295AB425707C}"/>
              </a:ext>
            </a:extLst>
          </p:cNvPr>
          <p:cNvSpPr txBox="1"/>
          <p:nvPr/>
        </p:nvSpPr>
        <p:spPr>
          <a:xfrm>
            <a:off x="9351158" y="6657945"/>
            <a:ext cx="284084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24CA5B-305A-7B26-B1A5-327976018571}"/>
              </a:ext>
            </a:extLst>
          </p:cNvPr>
          <p:cNvSpPr>
            <a:spLocks noGrp="1"/>
          </p:cNvSpPr>
          <p:nvPr>
            <p:ph type="title"/>
          </p:nvPr>
        </p:nvSpPr>
        <p:spPr>
          <a:xfrm>
            <a:off x="5359510" y="978619"/>
            <a:ext cx="5991244" cy="1106424"/>
          </a:xfrm>
        </p:spPr>
        <p:txBody>
          <a:bodyPr>
            <a:normAutofit/>
          </a:bodyPr>
          <a:lstStyle/>
          <a:p>
            <a:r>
              <a:rPr lang="en-US" sz="3200" dirty="0"/>
              <a:t>Model Design</a:t>
            </a:r>
          </a:p>
        </p:txBody>
      </p:sp>
      <p:pic>
        <p:nvPicPr>
          <p:cNvPr id="5" name="Picture 4" descr="Sphere of mesh and nodes">
            <a:extLst>
              <a:ext uri="{FF2B5EF4-FFF2-40B4-BE49-F238E27FC236}">
                <a16:creationId xmlns:a16="http://schemas.microsoft.com/office/drawing/2014/main" id="{C8B8D03B-CB4E-54DF-B0A3-0E4C5C186203}"/>
              </a:ext>
            </a:extLst>
          </p:cNvPr>
          <p:cNvPicPr>
            <a:picLocks noChangeAspect="1"/>
          </p:cNvPicPr>
          <p:nvPr/>
        </p:nvPicPr>
        <p:blipFill rotWithShape="1">
          <a:blip r:embed="rId2"/>
          <a:srcRect l="41661" r="9039"/>
          <a:stretch/>
        </p:blipFill>
        <p:spPr>
          <a:xfrm>
            <a:off x="625150" y="630936"/>
            <a:ext cx="3612404" cy="5495544"/>
          </a:xfrm>
          <a:prstGeom prst="rect">
            <a:avLst/>
          </a:prstGeom>
        </p:spPr>
      </p:pic>
      <p:sp>
        <p:nvSpPr>
          <p:cNvPr id="46" name="Rectangle 4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9EA8E0-8748-EC99-453B-86DA497F5D0F}"/>
              </a:ext>
            </a:extLst>
          </p:cNvPr>
          <p:cNvSpPr>
            <a:spLocks noGrp="1"/>
          </p:cNvSpPr>
          <p:nvPr>
            <p:ph idx="1"/>
          </p:nvPr>
        </p:nvSpPr>
        <p:spPr>
          <a:xfrm>
            <a:off x="5356861" y="2106733"/>
            <a:ext cx="5785125" cy="3361923"/>
          </a:xfrm>
        </p:spPr>
        <p:txBody>
          <a:bodyPr vert="horz" lIns="91440" tIns="45720" rIns="91440" bIns="45720" rtlCol="0" anchor="t">
            <a:noAutofit/>
          </a:bodyPr>
          <a:lstStyle/>
          <a:p>
            <a:pPr marL="0" indent="0">
              <a:lnSpc>
                <a:spcPct val="100000"/>
              </a:lnSpc>
              <a:buNone/>
            </a:pPr>
            <a:r>
              <a:rPr lang="en-US" sz="950" b="1" u="sng" dirty="0">
                <a:ea typeface="+mn-lt"/>
                <a:cs typeface="+mn-lt"/>
              </a:rPr>
              <a:t>Design of a Convolutional Neural Network (CNN) :</a:t>
            </a:r>
            <a:endParaRPr lang="en-US" sz="950" b="1" u="sng" dirty="0"/>
          </a:p>
          <a:p>
            <a:pPr marL="0" indent="0">
              <a:lnSpc>
                <a:spcPct val="100000"/>
              </a:lnSpc>
              <a:buNone/>
            </a:pPr>
            <a:r>
              <a:rPr lang="en-US" sz="950" dirty="0">
                <a:ea typeface="+mn-lt"/>
                <a:cs typeface="+mn-lt"/>
              </a:rPr>
              <a:t>The following is the design of the CNN defined in the code: </a:t>
            </a:r>
          </a:p>
          <a:p>
            <a:pPr marL="0" indent="0">
              <a:lnSpc>
                <a:spcPct val="100000"/>
              </a:lnSpc>
              <a:buNone/>
            </a:pPr>
            <a:r>
              <a:rPr lang="en-US" sz="950" dirty="0">
                <a:ea typeface="+mn-lt"/>
                <a:cs typeface="+mn-lt"/>
              </a:rPr>
              <a:t>1. Input layer: 2D convolution with 16 filters of size 3x3 and </a:t>
            </a:r>
            <a:r>
              <a:rPr lang="en-US" sz="950" dirty="0" err="1">
                <a:ea typeface="+mn-lt"/>
                <a:cs typeface="+mn-lt"/>
              </a:rPr>
              <a:t>ReLU</a:t>
            </a:r>
            <a:r>
              <a:rPr lang="en-US" sz="950" dirty="0">
                <a:ea typeface="+mn-lt"/>
                <a:cs typeface="+mn-lt"/>
              </a:rPr>
              <a:t> activation function </a:t>
            </a:r>
          </a:p>
          <a:p>
            <a:pPr marL="0" indent="0">
              <a:lnSpc>
                <a:spcPct val="100000"/>
              </a:lnSpc>
              <a:buNone/>
            </a:pPr>
            <a:r>
              <a:rPr lang="en-US" sz="950" dirty="0">
                <a:ea typeface="+mn-lt"/>
                <a:cs typeface="+mn-lt"/>
              </a:rPr>
              <a:t>2. Max pooling layer with pool size 2x2 </a:t>
            </a:r>
          </a:p>
          <a:p>
            <a:pPr marL="0" indent="0">
              <a:lnSpc>
                <a:spcPct val="100000"/>
              </a:lnSpc>
              <a:buNone/>
            </a:pPr>
            <a:r>
              <a:rPr lang="en-US" sz="950" dirty="0">
                <a:ea typeface="+mn-lt"/>
                <a:cs typeface="+mn-lt"/>
              </a:rPr>
              <a:t>3. Dropout layer with rate 0.2 </a:t>
            </a:r>
          </a:p>
          <a:p>
            <a:pPr marL="0" indent="0">
              <a:lnSpc>
                <a:spcPct val="100000"/>
              </a:lnSpc>
              <a:buNone/>
            </a:pPr>
            <a:r>
              <a:rPr lang="en-US" sz="950" dirty="0">
                <a:ea typeface="+mn-lt"/>
                <a:cs typeface="+mn-lt"/>
              </a:rPr>
              <a:t>4. 2D convolution with 32 filters of size 3x3 and </a:t>
            </a:r>
            <a:r>
              <a:rPr lang="en-US" sz="950" dirty="0" err="1">
                <a:ea typeface="+mn-lt"/>
                <a:cs typeface="+mn-lt"/>
              </a:rPr>
              <a:t>ReLU</a:t>
            </a:r>
            <a:r>
              <a:rPr lang="en-US" sz="950" dirty="0">
                <a:ea typeface="+mn-lt"/>
                <a:cs typeface="+mn-lt"/>
              </a:rPr>
              <a:t> activation function </a:t>
            </a:r>
          </a:p>
          <a:p>
            <a:pPr marL="0" indent="0">
              <a:lnSpc>
                <a:spcPct val="100000"/>
              </a:lnSpc>
              <a:buNone/>
            </a:pPr>
            <a:r>
              <a:rPr lang="en-US" sz="950" dirty="0">
                <a:ea typeface="+mn-lt"/>
                <a:cs typeface="+mn-lt"/>
              </a:rPr>
              <a:t>5. Max pooling layer with pool size 2x2 </a:t>
            </a:r>
          </a:p>
          <a:p>
            <a:pPr marL="0" indent="0">
              <a:lnSpc>
                <a:spcPct val="100000"/>
              </a:lnSpc>
              <a:buNone/>
            </a:pPr>
            <a:r>
              <a:rPr lang="en-US" sz="950" dirty="0">
                <a:ea typeface="+mn-lt"/>
                <a:cs typeface="+mn-lt"/>
              </a:rPr>
              <a:t>6. Dropout layer with rate 0.3 </a:t>
            </a:r>
          </a:p>
          <a:p>
            <a:pPr marL="0" indent="0">
              <a:lnSpc>
                <a:spcPct val="100000"/>
              </a:lnSpc>
              <a:buNone/>
            </a:pPr>
            <a:r>
              <a:rPr lang="en-US" sz="950" dirty="0">
                <a:ea typeface="+mn-lt"/>
                <a:cs typeface="+mn-lt"/>
              </a:rPr>
              <a:t>7. 2D convolution with 64 filters of size 3x3 and </a:t>
            </a:r>
            <a:r>
              <a:rPr lang="en-US" sz="950" dirty="0" err="1">
                <a:ea typeface="+mn-lt"/>
                <a:cs typeface="+mn-lt"/>
              </a:rPr>
              <a:t>ReLU</a:t>
            </a:r>
            <a:r>
              <a:rPr lang="en-US" sz="950" dirty="0">
                <a:ea typeface="+mn-lt"/>
                <a:cs typeface="+mn-lt"/>
              </a:rPr>
              <a:t> activation function </a:t>
            </a:r>
          </a:p>
          <a:p>
            <a:pPr marL="0" indent="0">
              <a:lnSpc>
                <a:spcPct val="100000"/>
              </a:lnSpc>
              <a:buNone/>
            </a:pPr>
            <a:r>
              <a:rPr lang="en-US" sz="950" dirty="0">
                <a:ea typeface="+mn-lt"/>
                <a:cs typeface="+mn-lt"/>
              </a:rPr>
              <a:t>8. Max pooling layer with pool size 2x2 </a:t>
            </a:r>
          </a:p>
          <a:p>
            <a:pPr marL="0" indent="0">
              <a:lnSpc>
                <a:spcPct val="100000"/>
              </a:lnSpc>
              <a:buNone/>
            </a:pPr>
            <a:r>
              <a:rPr lang="en-US" sz="950" dirty="0">
                <a:ea typeface="+mn-lt"/>
                <a:cs typeface="+mn-lt"/>
              </a:rPr>
              <a:t>9. Dropout layer with rate 0.3 10. Flatten layer to convert the output of the previous layer to a 1D tensor</a:t>
            </a:r>
          </a:p>
          <a:p>
            <a:pPr marL="0" indent="0">
              <a:lnSpc>
                <a:spcPct val="100000"/>
              </a:lnSpc>
              <a:buNone/>
            </a:pPr>
            <a:r>
              <a:rPr lang="en-US" sz="950" dirty="0">
                <a:ea typeface="+mn-lt"/>
                <a:cs typeface="+mn-lt"/>
              </a:rPr>
              <a:t> 11. Dense layer with 64 units and </a:t>
            </a:r>
            <a:r>
              <a:rPr lang="en-US" sz="950" dirty="0" err="1">
                <a:ea typeface="+mn-lt"/>
                <a:cs typeface="+mn-lt"/>
              </a:rPr>
              <a:t>ReLU</a:t>
            </a:r>
            <a:r>
              <a:rPr lang="en-US" sz="950" dirty="0">
                <a:ea typeface="+mn-lt"/>
                <a:cs typeface="+mn-lt"/>
              </a:rPr>
              <a:t> activation function </a:t>
            </a:r>
          </a:p>
          <a:p>
            <a:pPr marL="0" indent="0">
              <a:lnSpc>
                <a:spcPct val="100000"/>
              </a:lnSpc>
              <a:buNone/>
            </a:pPr>
            <a:r>
              <a:rPr lang="en-US" sz="950" dirty="0">
                <a:ea typeface="+mn-lt"/>
                <a:cs typeface="+mn-lt"/>
              </a:rPr>
              <a:t>12. Dropout layer with rate 0.5 </a:t>
            </a:r>
            <a:endParaRPr lang="en-US" sz="950" dirty="0"/>
          </a:p>
          <a:p>
            <a:pPr marL="0" indent="0">
              <a:lnSpc>
                <a:spcPct val="100000"/>
              </a:lnSpc>
              <a:buNone/>
            </a:pPr>
            <a:r>
              <a:rPr lang="en-US" sz="950" dirty="0">
                <a:ea typeface="+mn-lt"/>
                <a:cs typeface="+mn-lt"/>
              </a:rPr>
              <a:t>13. Output layer with 1 unit and sigmoid activation function</a:t>
            </a:r>
            <a:endParaRPr lang="en-US" sz="950" dirty="0"/>
          </a:p>
        </p:txBody>
      </p:sp>
    </p:spTree>
    <p:extLst>
      <p:ext uri="{BB962C8B-B14F-4D97-AF65-F5344CB8AC3E}">
        <p14:creationId xmlns:p14="http://schemas.microsoft.com/office/powerpoint/2010/main" val="97155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36296-AB8A-2059-5C52-3443418BA9F7}"/>
              </a:ext>
            </a:extLst>
          </p:cNvPr>
          <p:cNvPicPr>
            <a:picLocks noChangeAspect="1"/>
          </p:cNvPicPr>
          <p:nvPr/>
        </p:nvPicPr>
        <p:blipFill>
          <a:blip r:embed="rId2"/>
          <a:stretch>
            <a:fillRect/>
          </a:stretch>
        </p:blipFill>
        <p:spPr>
          <a:xfrm>
            <a:off x="374341" y="1384409"/>
            <a:ext cx="11443317" cy="4426025"/>
          </a:xfrm>
          <a:prstGeom prst="rect">
            <a:avLst/>
          </a:prstGeom>
        </p:spPr>
      </p:pic>
      <p:sp>
        <p:nvSpPr>
          <p:cNvPr id="4" name="Title 1">
            <a:extLst>
              <a:ext uri="{FF2B5EF4-FFF2-40B4-BE49-F238E27FC236}">
                <a16:creationId xmlns:a16="http://schemas.microsoft.com/office/drawing/2014/main" id="{A071D4E7-8576-ADFB-6539-18EC3BAA3A88}"/>
              </a:ext>
            </a:extLst>
          </p:cNvPr>
          <p:cNvSpPr txBox="1">
            <a:spLocks/>
          </p:cNvSpPr>
          <p:nvPr/>
        </p:nvSpPr>
        <p:spPr>
          <a:xfrm>
            <a:off x="3841428" y="623512"/>
            <a:ext cx="5991244" cy="1106424"/>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3200" dirty="0"/>
              <a:t>Architecture Diagram</a:t>
            </a:r>
          </a:p>
        </p:txBody>
      </p:sp>
    </p:spTree>
    <p:extLst>
      <p:ext uri="{BB962C8B-B14F-4D97-AF65-F5344CB8AC3E}">
        <p14:creationId xmlns:p14="http://schemas.microsoft.com/office/powerpoint/2010/main" val="397424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F0865-0553-93A9-D2D4-370E857B797E}"/>
              </a:ext>
            </a:extLst>
          </p:cNvPr>
          <p:cNvSpPr>
            <a:spLocks noGrp="1"/>
          </p:cNvSpPr>
          <p:nvPr>
            <p:ph type="title"/>
          </p:nvPr>
        </p:nvSpPr>
        <p:spPr>
          <a:xfrm>
            <a:off x="838200" y="253397"/>
            <a:ext cx="10515600" cy="1273233"/>
          </a:xfrm>
        </p:spPr>
        <p:txBody>
          <a:bodyPr>
            <a:normAutofit/>
          </a:bodyPr>
          <a:lstStyle/>
          <a:p>
            <a:r>
              <a:rPr lang="en-US" dirty="0"/>
              <a:t>Contd..</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05048F-CDA7-396C-9ABF-45197ACB6CA3}"/>
              </a:ext>
            </a:extLst>
          </p:cNvPr>
          <p:cNvSpPr>
            <a:spLocks noGrp="1"/>
          </p:cNvSpPr>
          <p:nvPr>
            <p:ph idx="1"/>
          </p:nvPr>
        </p:nvSpPr>
        <p:spPr>
          <a:xfrm>
            <a:off x="639872" y="1935230"/>
            <a:ext cx="11496804" cy="4873709"/>
          </a:xfrm>
        </p:spPr>
        <p:txBody>
          <a:bodyPr vert="horz" lIns="91440" tIns="45720" rIns="91440" bIns="45720" rtlCol="0" anchor="t">
            <a:normAutofit fontScale="77500" lnSpcReduction="20000"/>
          </a:bodyPr>
          <a:lstStyle/>
          <a:p>
            <a:pPr marL="0" indent="0">
              <a:buNone/>
            </a:pPr>
            <a:r>
              <a:rPr lang="en-US" sz="2200" b="1" u="sng" dirty="0">
                <a:ea typeface="+mn-lt"/>
                <a:cs typeface="+mn-lt"/>
              </a:rPr>
              <a:t>Design of an image data generator :</a:t>
            </a:r>
            <a:endParaRPr lang="en-US" sz="2200" u="sng" dirty="0">
              <a:ea typeface="+mn-lt"/>
              <a:cs typeface="+mn-lt"/>
            </a:endParaRPr>
          </a:p>
          <a:p>
            <a:pPr marL="0" indent="0">
              <a:buNone/>
            </a:pPr>
            <a:r>
              <a:rPr lang="en-US" sz="2200" dirty="0">
                <a:ea typeface="+mn-lt"/>
                <a:cs typeface="+mn-lt"/>
              </a:rPr>
              <a:t>The image data generator is defined using the </a:t>
            </a:r>
            <a:r>
              <a:rPr lang="en-US" sz="2200" dirty="0" err="1">
                <a:ea typeface="+mn-lt"/>
                <a:cs typeface="+mn-lt"/>
              </a:rPr>
              <a:t>ImageDataGenerator</a:t>
            </a:r>
            <a:r>
              <a:rPr lang="en-US" sz="2200" dirty="0">
                <a:ea typeface="+mn-lt"/>
                <a:cs typeface="+mn-lt"/>
              </a:rPr>
              <a:t> class from </a:t>
            </a:r>
            <a:r>
              <a:rPr lang="en-US" sz="2200" dirty="0" err="1">
                <a:ea typeface="+mn-lt"/>
                <a:cs typeface="+mn-lt"/>
              </a:rPr>
              <a:t>Keras</a:t>
            </a:r>
            <a:r>
              <a:rPr lang="en-US" sz="2200" dirty="0">
                <a:ea typeface="+mn-lt"/>
                <a:cs typeface="+mn-lt"/>
              </a:rPr>
              <a:t>, with the following settings: </a:t>
            </a:r>
          </a:p>
          <a:p>
            <a:pPr marL="0" indent="0">
              <a:buNone/>
            </a:pPr>
            <a:r>
              <a:rPr lang="en-US" sz="2200" dirty="0">
                <a:ea typeface="+mn-lt"/>
                <a:cs typeface="+mn-lt"/>
              </a:rPr>
              <a:t>1. Rescale the pixel values to be between 0 and 1. </a:t>
            </a:r>
            <a:endParaRPr lang="en-US" sz="2200">
              <a:ea typeface="+mn-lt"/>
              <a:cs typeface="+mn-lt"/>
            </a:endParaRPr>
          </a:p>
          <a:p>
            <a:pPr marL="0" indent="0">
              <a:buNone/>
            </a:pPr>
            <a:r>
              <a:rPr lang="en-US" sz="2200" dirty="0">
                <a:ea typeface="+mn-lt"/>
                <a:cs typeface="+mn-lt"/>
              </a:rPr>
              <a:t>2. Split the dataset into training and validation sets, with a validation split of 0.2. </a:t>
            </a:r>
            <a:endParaRPr lang="en-US" sz="2200">
              <a:ea typeface="+mn-lt"/>
              <a:cs typeface="+mn-lt"/>
            </a:endParaRPr>
          </a:p>
          <a:p>
            <a:pPr marL="0" indent="0">
              <a:buNone/>
            </a:pPr>
            <a:r>
              <a:rPr lang="en-US" sz="2200" dirty="0">
                <a:ea typeface="+mn-lt"/>
                <a:cs typeface="+mn-lt"/>
              </a:rPr>
              <a:t>3. Set the target image size to be 128x128 pixels. </a:t>
            </a:r>
            <a:endParaRPr lang="en-US" sz="2200">
              <a:ea typeface="+mn-lt"/>
              <a:cs typeface="+mn-lt"/>
            </a:endParaRPr>
          </a:p>
          <a:p>
            <a:pPr marL="0" indent="0">
              <a:buNone/>
            </a:pPr>
            <a:r>
              <a:rPr lang="en-US" sz="2200" dirty="0">
                <a:ea typeface="+mn-lt"/>
                <a:cs typeface="+mn-lt"/>
              </a:rPr>
              <a:t>4. Set the batch size to be 16. </a:t>
            </a:r>
          </a:p>
          <a:p>
            <a:pPr marL="0" indent="0">
              <a:buNone/>
            </a:pPr>
            <a:r>
              <a:rPr lang="en-US" sz="2200" dirty="0">
                <a:ea typeface="+mn-lt"/>
                <a:cs typeface="+mn-lt"/>
              </a:rPr>
              <a:t>5. Set the class mode to be binary, since there are two classes (infected and uninfected). </a:t>
            </a:r>
            <a:endParaRPr lang="en-US" sz="2200">
              <a:ea typeface="+mn-lt"/>
              <a:cs typeface="+mn-lt"/>
            </a:endParaRPr>
          </a:p>
          <a:p>
            <a:pPr marL="0" indent="0">
              <a:buNone/>
            </a:pPr>
            <a:r>
              <a:rPr lang="en-US" sz="2200" dirty="0">
                <a:ea typeface="+mn-lt"/>
                <a:cs typeface="+mn-lt"/>
              </a:rPr>
              <a:t>6. Specify the directory where the images are stored. </a:t>
            </a:r>
            <a:endParaRPr lang="en-US" sz="2200">
              <a:ea typeface="+mn-lt"/>
              <a:cs typeface="+mn-lt"/>
            </a:endParaRPr>
          </a:p>
          <a:p>
            <a:pPr marL="0" indent="0">
              <a:buNone/>
            </a:pPr>
            <a:endParaRPr lang="en-US" sz="2200" u="sng" dirty="0">
              <a:ea typeface="+mn-lt"/>
              <a:cs typeface="+mn-lt"/>
            </a:endParaRPr>
          </a:p>
          <a:p>
            <a:pPr marL="0" indent="0">
              <a:buNone/>
            </a:pPr>
            <a:r>
              <a:rPr lang="en-US" sz="2200" b="1" u="sng" dirty="0">
                <a:ea typeface="+mn-lt"/>
                <a:cs typeface="+mn-lt"/>
              </a:rPr>
              <a:t>Design of a model that outputs the feature maps of each layer :</a:t>
            </a:r>
          </a:p>
          <a:p>
            <a:pPr marL="0" indent="0">
              <a:buNone/>
            </a:pPr>
            <a:r>
              <a:rPr lang="en-US" sz="2200" dirty="0">
                <a:ea typeface="+mn-lt"/>
                <a:cs typeface="+mn-lt"/>
              </a:rPr>
              <a:t>The following is the design of the feature map model: </a:t>
            </a:r>
          </a:p>
          <a:p>
            <a:pPr marL="0" indent="0">
              <a:buNone/>
            </a:pPr>
            <a:r>
              <a:rPr lang="en-US" sz="2200" dirty="0">
                <a:ea typeface="+mn-lt"/>
                <a:cs typeface="+mn-lt"/>
              </a:rPr>
              <a:t>1. Input layer with the same shape as the input to the main model. </a:t>
            </a:r>
            <a:endParaRPr lang="en-US" sz="2200">
              <a:ea typeface="+mn-lt"/>
              <a:cs typeface="+mn-lt"/>
            </a:endParaRPr>
          </a:p>
          <a:p>
            <a:pPr marL="0" indent="0">
              <a:buNone/>
            </a:pPr>
            <a:r>
              <a:rPr lang="en-US" sz="2200" dirty="0">
                <a:ea typeface="+mn-lt"/>
                <a:cs typeface="+mn-lt"/>
              </a:rPr>
              <a:t>2. Output layer for each layer in the main model.</a:t>
            </a:r>
            <a:endParaRPr lang="en-US" sz="2200" dirty="0"/>
          </a:p>
        </p:txBody>
      </p:sp>
    </p:spTree>
    <p:extLst>
      <p:ext uri="{BB962C8B-B14F-4D97-AF65-F5344CB8AC3E}">
        <p14:creationId xmlns:p14="http://schemas.microsoft.com/office/powerpoint/2010/main" val="204114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 on document with pen">
            <a:extLst>
              <a:ext uri="{FF2B5EF4-FFF2-40B4-BE49-F238E27FC236}">
                <a16:creationId xmlns:a16="http://schemas.microsoft.com/office/drawing/2014/main" id="{44CCB7E6-6BD5-E4BC-E972-A08F8658D0ED}"/>
              </a:ext>
            </a:extLst>
          </p:cNvPr>
          <p:cNvPicPr>
            <a:picLocks noChangeAspect="1"/>
          </p:cNvPicPr>
          <p:nvPr/>
        </p:nvPicPr>
        <p:blipFill rotWithShape="1">
          <a:blip r:embed="rId2"/>
          <a:srcRect l="23665" r="9613" b="-3"/>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20" name="Freeform: Shape 19">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2B10DD-24A8-96B8-B55A-01FE6562495D}"/>
              </a:ext>
            </a:extLst>
          </p:cNvPr>
          <p:cNvSpPr>
            <a:spLocks noGrp="1"/>
          </p:cNvSpPr>
          <p:nvPr>
            <p:ph idx="1"/>
          </p:nvPr>
        </p:nvSpPr>
        <p:spPr>
          <a:xfrm>
            <a:off x="7307755" y="2241771"/>
            <a:ext cx="4485861" cy="3834804"/>
          </a:xfrm>
        </p:spPr>
        <p:txBody>
          <a:bodyPr vert="horz" lIns="91440" tIns="45720" rIns="91440" bIns="45720" rtlCol="0" anchor="t">
            <a:noAutofit/>
          </a:bodyPr>
          <a:lstStyle/>
          <a:p>
            <a:pPr marL="0" indent="0">
              <a:lnSpc>
                <a:spcPct val="100000"/>
              </a:lnSpc>
              <a:buNone/>
            </a:pPr>
            <a:r>
              <a:rPr lang="en-US" sz="1400" dirty="0">
                <a:ea typeface="+mn-lt"/>
                <a:cs typeface="+mn-lt"/>
              </a:rPr>
              <a:t>An early stopping callback is used to stop training if the validation loss does not improve for a certain number of epochs. The following is the design of the early stopping callback: </a:t>
            </a:r>
          </a:p>
          <a:p>
            <a:pPr marL="0" indent="0">
              <a:lnSpc>
                <a:spcPct val="100000"/>
              </a:lnSpc>
              <a:buNone/>
            </a:pPr>
            <a:r>
              <a:rPr lang="en-US" sz="1400" dirty="0">
                <a:ea typeface="+mn-lt"/>
                <a:cs typeface="+mn-lt"/>
              </a:rPr>
              <a:t>1. Monitor the validation loss. </a:t>
            </a:r>
          </a:p>
          <a:p>
            <a:pPr marL="0" indent="0">
              <a:lnSpc>
                <a:spcPct val="100000"/>
              </a:lnSpc>
              <a:buNone/>
            </a:pPr>
            <a:r>
              <a:rPr lang="en-US" sz="1400" dirty="0">
                <a:ea typeface="+mn-lt"/>
                <a:cs typeface="+mn-lt"/>
              </a:rPr>
              <a:t>2. Set a patience of 3 epochs, which means training will stop if the validation loss does not improve for 3 epochs. </a:t>
            </a:r>
          </a:p>
          <a:p>
            <a:pPr marL="0" indent="0">
              <a:lnSpc>
                <a:spcPct val="100000"/>
              </a:lnSpc>
              <a:buNone/>
            </a:pPr>
            <a:r>
              <a:rPr lang="en-US" sz="1400" dirty="0">
                <a:ea typeface="+mn-lt"/>
                <a:cs typeface="+mn-lt"/>
              </a:rPr>
              <a:t>3. Restore the weights of the best model found during training. </a:t>
            </a:r>
          </a:p>
          <a:p>
            <a:pPr marL="0" indent="0">
              <a:lnSpc>
                <a:spcPct val="100000"/>
              </a:lnSpc>
              <a:buNone/>
            </a:pPr>
            <a:endParaRPr lang="en-US" sz="1400" dirty="0">
              <a:ea typeface="+mn-lt"/>
              <a:cs typeface="+mn-lt"/>
            </a:endParaRPr>
          </a:p>
          <a:p>
            <a:pPr marL="0" indent="0">
              <a:lnSpc>
                <a:spcPct val="100000"/>
              </a:lnSpc>
              <a:buNone/>
            </a:pPr>
            <a:r>
              <a:rPr lang="en-US" sz="1400" dirty="0">
                <a:ea typeface="+mn-lt"/>
                <a:cs typeface="+mn-lt"/>
              </a:rPr>
              <a:t>Finally, the model is used to predict the class of a single input image by loading the image, resizing it, and scaling it between 0 and 1. The prediction is made by passing the image through the model and checking if the output probability is above or below 0.5.</a:t>
            </a:r>
            <a:endParaRPr lang="en-US" sz="1400" dirty="0"/>
          </a:p>
        </p:txBody>
      </p:sp>
      <p:sp>
        <p:nvSpPr>
          <p:cNvPr id="4" name="TextBox 3">
            <a:extLst>
              <a:ext uri="{FF2B5EF4-FFF2-40B4-BE49-F238E27FC236}">
                <a16:creationId xmlns:a16="http://schemas.microsoft.com/office/drawing/2014/main" id="{43AE507B-22EA-90F5-3A6E-901B818AA6A7}"/>
              </a:ext>
            </a:extLst>
          </p:cNvPr>
          <p:cNvSpPr txBox="1"/>
          <p:nvPr/>
        </p:nvSpPr>
        <p:spPr>
          <a:xfrm>
            <a:off x="7429500" y="1085589"/>
            <a:ext cx="44389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ea typeface="+mn-lt"/>
                <a:cs typeface="+mn-lt"/>
              </a:rPr>
              <a:t>Design of an early stopping callback</a:t>
            </a:r>
            <a:r>
              <a:rPr lang="en-US" sz="2200" dirty="0">
                <a:ea typeface="+mn-lt"/>
                <a:cs typeface="+mn-lt"/>
              </a:rPr>
              <a:t> :</a:t>
            </a:r>
            <a:endParaRPr lang="en-US" sz="2200"/>
          </a:p>
        </p:txBody>
      </p:sp>
    </p:spTree>
    <p:extLst>
      <p:ext uri="{BB962C8B-B14F-4D97-AF65-F5344CB8AC3E}">
        <p14:creationId xmlns:p14="http://schemas.microsoft.com/office/powerpoint/2010/main" val="63632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EAF38DC-B069-4F74-89ED-92C7579C3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with red strings">
            <a:extLst>
              <a:ext uri="{FF2B5EF4-FFF2-40B4-BE49-F238E27FC236}">
                <a16:creationId xmlns:a16="http://schemas.microsoft.com/office/drawing/2014/main" id="{F7175FE7-982E-BFF7-6CE5-EF46712AA29E}"/>
              </a:ext>
            </a:extLst>
          </p:cNvPr>
          <p:cNvPicPr>
            <a:picLocks noChangeAspect="1"/>
          </p:cNvPicPr>
          <p:nvPr/>
        </p:nvPicPr>
        <p:blipFill rotWithShape="1">
          <a:blip r:embed="rId2"/>
          <a:srcRect l="14430" r="14429" b="-1"/>
          <a:stretch/>
        </p:blipFill>
        <p:spPr>
          <a:xfrm>
            <a:off x="4883023"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2" name="Freeform: Shape 2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B05E14-B0F2-B8AD-CE0F-A5C0E95D48FF}"/>
              </a:ext>
            </a:extLst>
          </p:cNvPr>
          <p:cNvSpPr>
            <a:spLocks noGrp="1"/>
          </p:cNvSpPr>
          <p:nvPr>
            <p:ph type="title"/>
          </p:nvPr>
        </p:nvSpPr>
        <p:spPr>
          <a:xfrm>
            <a:off x="374904" y="856488"/>
            <a:ext cx="4992624" cy="1173761"/>
          </a:xfrm>
        </p:spPr>
        <p:txBody>
          <a:bodyPr vert="horz" lIns="91440" tIns="45720" rIns="91440" bIns="45720" rtlCol="0" anchor="b">
            <a:normAutofit/>
          </a:bodyPr>
          <a:lstStyle/>
          <a:p>
            <a:r>
              <a:rPr lang="en-US" sz="3400"/>
              <a:t>Methodologies</a:t>
            </a:r>
          </a:p>
        </p:txBody>
      </p:sp>
      <p:sp>
        <p:nvSpPr>
          <p:cNvPr id="26" name="Rectangle 25">
            <a:extLst>
              <a:ext uri="{FF2B5EF4-FFF2-40B4-BE49-F238E27FC236}">
                <a16:creationId xmlns:a16="http://schemas.microsoft.com/office/drawing/2014/main" id="{7A0CBFF4-EA32-4FE2-BA6B-8F3A6E6ED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253806"/>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A66235A-23E2-1968-9848-99666F2C4A0F}"/>
              </a:ext>
            </a:extLst>
          </p:cNvPr>
          <p:cNvSpPr txBox="1"/>
          <p:nvPr/>
        </p:nvSpPr>
        <p:spPr>
          <a:xfrm>
            <a:off x="228767" y="2418565"/>
            <a:ext cx="5065776" cy="34023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400" dirty="0"/>
              <a:t>The code consists of various tasks related to image classification, data preprocessing, model training, model evaluation, and image processing. Here are the methodologies for each task: </a:t>
            </a:r>
          </a:p>
          <a:p>
            <a:pPr>
              <a:spcAft>
                <a:spcPts val="600"/>
              </a:spcAft>
            </a:pPr>
            <a:endParaRPr lang="en-US" sz="1600" b="1" dirty="0"/>
          </a:p>
          <a:p>
            <a:pPr indent="-228600">
              <a:spcAft>
                <a:spcPts val="600"/>
              </a:spcAft>
              <a:buAutoNum type="arabicPeriod"/>
            </a:pPr>
            <a:r>
              <a:rPr lang="en-US" sz="1600" b="1" u="sng" dirty="0"/>
              <a:t>Data preprocessing:</a:t>
            </a:r>
          </a:p>
          <a:p>
            <a:pPr indent="-228600">
              <a:spcAft>
                <a:spcPts val="600"/>
              </a:spcAft>
              <a:buFont typeface="Arial" panose="020B0604020202020204" pitchFamily="34" charset="0"/>
              <a:buChar char="•"/>
            </a:pPr>
            <a:endParaRPr lang="en-US" sz="1400" dirty="0"/>
          </a:p>
          <a:p>
            <a:pPr marL="285750" indent="-228600">
              <a:spcAft>
                <a:spcPts val="600"/>
              </a:spcAft>
              <a:buFont typeface="Arial" panose="020B0604020202020204" pitchFamily="34" charset="0"/>
              <a:buChar char="•"/>
            </a:pPr>
            <a:r>
              <a:rPr lang="en-US" sz="1400" dirty="0"/>
              <a:t>Import the required libraries: </a:t>
            </a:r>
            <a:r>
              <a:rPr lang="en-US" sz="1400" dirty="0" err="1"/>
              <a:t>tensorflow</a:t>
            </a:r>
            <a:r>
              <a:rPr lang="en-US" sz="1400" dirty="0"/>
              <a:t>, </a:t>
            </a:r>
            <a:r>
              <a:rPr lang="en-US" sz="1400" dirty="0" err="1"/>
              <a:t>numpy</a:t>
            </a:r>
            <a:r>
              <a:rPr lang="en-US" sz="1400" dirty="0"/>
              <a:t>, pandas, matplotlib, and </a:t>
            </a:r>
            <a:r>
              <a:rPr lang="en-US" sz="1400" dirty="0" err="1"/>
              <a:t>keras</a:t>
            </a:r>
            <a:r>
              <a:rPr lang="en-US" sz="1400" dirty="0"/>
              <a:t>  .</a:t>
            </a:r>
          </a:p>
          <a:p>
            <a:pPr indent="-228600">
              <a:spcAft>
                <a:spcPts val="600"/>
              </a:spcAft>
              <a:buFont typeface="Arial" panose="020B0604020202020204" pitchFamily="34" charset="0"/>
              <a:buChar char="•"/>
            </a:pPr>
            <a:endParaRPr lang="en-US" sz="1400" dirty="0"/>
          </a:p>
          <a:p>
            <a:pPr marL="285750" indent="-228600">
              <a:spcAft>
                <a:spcPts val="600"/>
              </a:spcAft>
              <a:buFont typeface="Arial" panose="020B0604020202020204" pitchFamily="34" charset="0"/>
              <a:buChar char="•"/>
            </a:pPr>
            <a:r>
              <a:rPr lang="en-US" sz="1400" dirty="0"/>
              <a:t>Load and preprocess the image data using the </a:t>
            </a:r>
            <a:r>
              <a:rPr lang="en-US" sz="1400" dirty="0" err="1"/>
              <a:t>ImageDataGenerator</a:t>
            </a:r>
            <a:r>
              <a:rPr lang="en-US" sz="1400" dirty="0"/>
              <a:t>() class, which performs data augmentation and rescaling to values between 0 and 1.  </a:t>
            </a:r>
          </a:p>
          <a:p>
            <a:pPr marL="285750" indent="-228600">
              <a:spcAft>
                <a:spcPts val="600"/>
              </a:spcAft>
              <a:buFont typeface="Arial" panose="020B0604020202020204" pitchFamily="34" charset="0"/>
              <a:buChar char="•"/>
            </a:pPr>
            <a:endParaRPr lang="en-US" sz="1400" dirty="0"/>
          </a:p>
          <a:p>
            <a:pPr marL="285750" indent="-228600">
              <a:spcAft>
                <a:spcPts val="600"/>
              </a:spcAft>
              <a:buFont typeface="Arial" panose="020B0604020202020204" pitchFamily="34" charset="0"/>
              <a:buChar char="•"/>
            </a:pPr>
            <a:r>
              <a:rPr lang="en-US" sz="1400" dirty="0"/>
              <a:t>Split the data into training and validation sets using the '</a:t>
            </a:r>
            <a:r>
              <a:rPr lang="en-US" sz="1400" dirty="0" err="1"/>
              <a:t>validation_split</a:t>
            </a:r>
            <a:r>
              <a:rPr lang="en-US" sz="1400" dirty="0"/>
              <a:t>' parameter. </a:t>
            </a:r>
          </a:p>
        </p:txBody>
      </p:sp>
    </p:spTree>
    <p:extLst>
      <p:ext uri="{BB962C8B-B14F-4D97-AF65-F5344CB8AC3E}">
        <p14:creationId xmlns:p14="http://schemas.microsoft.com/office/powerpoint/2010/main" val="656869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8C41F-98E6-4A22-6B9E-2585F734969C}"/>
              </a:ext>
            </a:extLst>
          </p:cNvPr>
          <p:cNvSpPr>
            <a:spLocks noGrp="1"/>
          </p:cNvSpPr>
          <p:nvPr>
            <p:ph type="title"/>
          </p:nvPr>
        </p:nvSpPr>
        <p:spPr>
          <a:xfrm>
            <a:off x="5080216" y="1076324"/>
            <a:ext cx="6272784" cy="1535051"/>
          </a:xfrm>
        </p:spPr>
        <p:txBody>
          <a:bodyPr anchor="b">
            <a:normAutofit/>
          </a:bodyPr>
          <a:lstStyle/>
          <a:p>
            <a:r>
              <a:rPr lang="en-US" sz="5200"/>
              <a:t>Contd..</a:t>
            </a:r>
          </a:p>
        </p:txBody>
      </p:sp>
      <p:pic>
        <p:nvPicPr>
          <p:cNvPr id="5" name="Picture 4" descr="Graphs on a display with reflection of office">
            <a:extLst>
              <a:ext uri="{FF2B5EF4-FFF2-40B4-BE49-F238E27FC236}">
                <a16:creationId xmlns:a16="http://schemas.microsoft.com/office/drawing/2014/main" id="{AE4135FD-C5A3-7146-0987-64F2C9F1B1D8}"/>
              </a:ext>
            </a:extLst>
          </p:cNvPr>
          <p:cNvPicPr>
            <a:picLocks noChangeAspect="1"/>
          </p:cNvPicPr>
          <p:nvPr/>
        </p:nvPicPr>
        <p:blipFill rotWithShape="1">
          <a:blip r:embed="rId2"/>
          <a:srcRect l="19545" r="36669"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2D2735-EB4D-DF32-792D-B2ED14F375D0}"/>
              </a:ext>
            </a:extLst>
          </p:cNvPr>
          <p:cNvSpPr>
            <a:spLocks noGrp="1"/>
          </p:cNvSpPr>
          <p:nvPr>
            <p:ph idx="1"/>
          </p:nvPr>
        </p:nvSpPr>
        <p:spPr>
          <a:xfrm>
            <a:off x="5081008" y="3081200"/>
            <a:ext cx="6982592" cy="3451987"/>
          </a:xfrm>
        </p:spPr>
        <p:txBody>
          <a:bodyPr vert="horz" lIns="91440" tIns="45720" rIns="91440" bIns="45720" rtlCol="0" anchor="t">
            <a:normAutofit/>
          </a:bodyPr>
          <a:lstStyle/>
          <a:p>
            <a:pPr marL="0" indent="0">
              <a:lnSpc>
                <a:spcPct val="100000"/>
              </a:lnSpc>
              <a:buNone/>
            </a:pPr>
            <a:r>
              <a:rPr lang="en-US" sz="1400" b="1" dirty="0">
                <a:ea typeface="+mn-lt"/>
                <a:cs typeface="+mn-lt"/>
              </a:rPr>
              <a:t>2. </a:t>
            </a:r>
            <a:r>
              <a:rPr lang="en-US" sz="1600" b="1" u="sng" dirty="0">
                <a:ea typeface="+mn-lt"/>
                <a:cs typeface="+mn-lt"/>
              </a:rPr>
              <a:t>Model creation and training:</a:t>
            </a:r>
            <a:endParaRPr lang="en-US" sz="1600" b="1" u="sng" dirty="0"/>
          </a:p>
          <a:p>
            <a:pPr marL="285750" indent="-285750">
              <a:lnSpc>
                <a:spcPct val="100000"/>
              </a:lnSpc>
            </a:pPr>
            <a:r>
              <a:rPr lang="en-US" sz="1400" dirty="0">
                <a:ea typeface="+mn-lt"/>
                <a:cs typeface="+mn-lt"/>
              </a:rPr>
              <a:t>Define the model architecture using the Sequential() class and add layers to the model using Conv2D(), MaxPool2D(), Dropout(), Flatten(), and Dense().  </a:t>
            </a:r>
            <a:endParaRPr lang="en-US" sz="1400">
              <a:ea typeface="+mn-lt"/>
              <a:cs typeface="+mn-lt"/>
            </a:endParaRPr>
          </a:p>
          <a:p>
            <a:pPr marL="285750" indent="-285750">
              <a:lnSpc>
                <a:spcPct val="100000"/>
              </a:lnSpc>
            </a:pPr>
            <a:r>
              <a:rPr lang="en-US" sz="1400" dirty="0">
                <a:ea typeface="+mn-lt"/>
                <a:cs typeface="+mn-lt"/>
              </a:rPr>
              <a:t>Compile the model using the '</a:t>
            </a:r>
            <a:r>
              <a:rPr lang="en-US" sz="1400" dirty="0" err="1">
                <a:ea typeface="+mn-lt"/>
                <a:cs typeface="+mn-lt"/>
              </a:rPr>
              <a:t>adam</a:t>
            </a:r>
            <a:r>
              <a:rPr lang="en-US" sz="1400" dirty="0">
                <a:ea typeface="+mn-lt"/>
                <a:cs typeface="+mn-lt"/>
              </a:rPr>
              <a:t>' optimizer, '</a:t>
            </a:r>
            <a:r>
              <a:rPr lang="en-US" sz="1400" dirty="0" err="1">
                <a:ea typeface="+mn-lt"/>
                <a:cs typeface="+mn-lt"/>
              </a:rPr>
              <a:t>binary_crossentropy</a:t>
            </a:r>
            <a:r>
              <a:rPr lang="en-US" sz="1400" dirty="0">
                <a:ea typeface="+mn-lt"/>
                <a:cs typeface="+mn-lt"/>
              </a:rPr>
              <a:t>' loss function, and 'accuracy' metric.  </a:t>
            </a:r>
            <a:endParaRPr lang="en-US" sz="1400">
              <a:ea typeface="+mn-lt"/>
              <a:cs typeface="+mn-lt"/>
            </a:endParaRPr>
          </a:p>
          <a:p>
            <a:pPr marL="285750" indent="-285750">
              <a:lnSpc>
                <a:spcPct val="100000"/>
              </a:lnSpc>
            </a:pPr>
            <a:r>
              <a:rPr lang="en-US" sz="1400" dirty="0">
                <a:ea typeface="+mn-lt"/>
                <a:cs typeface="+mn-lt"/>
              </a:rPr>
              <a:t>Train the model using the </a:t>
            </a:r>
            <a:r>
              <a:rPr lang="en-US" sz="1400" dirty="0" err="1">
                <a:ea typeface="+mn-lt"/>
                <a:cs typeface="+mn-lt"/>
              </a:rPr>
              <a:t>fit_generator</a:t>
            </a:r>
            <a:r>
              <a:rPr lang="en-US" sz="1400" dirty="0">
                <a:ea typeface="+mn-lt"/>
                <a:cs typeface="+mn-lt"/>
              </a:rPr>
              <a:t>() function, which takes in the training and validation data and trains the model for a specified number of epochs. </a:t>
            </a:r>
            <a:endParaRPr lang="en-US" sz="1400" dirty="0"/>
          </a:p>
          <a:p>
            <a:pPr marL="0" indent="0">
              <a:lnSpc>
                <a:spcPct val="100000"/>
              </a:lnSpc>
              <a:buNone/>
            </a:pPr>
            <a:r>
              <a:rPr lang="en-US" sz="1400" b="1" dirty="0">
                <a:ea typeface="+mn-lt"/>
                <a:cs typeface="+mn-lt"/>
              </a:rPr>
              <a:t>3. </a:t>
            </a:r>
            <a:r>
              <a:rPr lang="en-US" sz="1600" b="1" u="sng" dirty="0">
                <a:ea typeface="+mn-lt"/>
                <a:cs typeface="+mn-lt"/>
              </a:rPr>
              <a:t>Model evaluation:</a:t>
            </a:r>
            <a:r>
              <a:rPr lang="en-US" sz="1400" dirty="0">
                <a:ea typeface="+mn-lt"/>
                <a:cs typeface="+mn-lt"/>
              </a:rPr>
              <a:t> </a:t>
            </a:r>
          </a:p>
          <a:p>
            <a:pPr marL="0" indent="0">
              <a:lnSpc>
                <a:spcPct val="100000"/>
              </a:lnSpc>
              <a:buNone/>
            </a:pPr>
            <a:r>
              <a:rPr lang="en-US" sz="1400" dirty="0">
                <a:ea typeface="+mn-lt"/>
                <a:cs typeface="+mn-lt"/>
              </a:rPr>
              <a:t>Evaluate the performance of the trained model using the </a:t>
            </a:r>
            <a:r>
              <a:rPr lang="en-US" sz="1400" dirty="0" err="1">
                <a:ea typeface="+mn-lt"/>
                <a:cs typeface="+mn-lt"/>
              </a:rPr>
              <a:t>evaluate_generator</a:t>
            </a:r>
            <a:r>
              <a:rPr lang="en-US" sz="1400" dirty="0">
                <a:ea typeface="+mn-lt"/>
                <a:cs typeface="+mn-lt"/>
              </a:rPr>
              <a:t>() function, which takes in the validation data and returns the loss and accuracy of the model on the validation set</a:t>
            </a:r>
            <a:r>
              <a:rPr lang="en-US" sz="1000" dirty="0">
                <a:ea typeface="+mn-lt"/>
                <a:cs typeface="+mn-lt"/>
              </a:rPr>
              <a:t>.</a:t>
            </a:r>
            <a:endParaRPr lang="en-US" sz="1000" dirty="0"/>
          </a:p>
        </p:txBody>
      </p:sp>
    </p:spTree>
    <p:extLst>
      <p:ext uri="{BB962C8B-B14F-4D97-AF65-F5344CB8AC3E}">
        <p14:creationId xmlns:p14="http://schemas.microsoft.com/office/powerpoint/2010/main" val="308185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calculator keypad">
            <a:extLst>
              <a:ext uri="{FF2B5EF4-FFF2-40B4-BE49-F238E27FC236}">
                <a16:creationId xmlns:a16="http://schemas.microsoft.com/office/drawing/2014/main" id="{64C0C83A-C7F7-9CC8-20F2-A2AFD2E0504F}"/>
              </a:ext>
            </a:extLst>
          </p:cNvPr>
          <p:cNvPicPr>
            <a:picLocks noChangeAspect="1"/>
          </p:cNvPicPr>
          <p:nvPr/>
        </p:nvPicPr>
        <p:blipFill rotWithShape="1">
          <a:blip r:embed="rId2"/>
          <a:srcRect l="4888" r="11371" b="-1"/>
          <a:stretch/>
        </p:blipFill>
        <p:spPr>
          <a:xfrm>
            <a:off x="3523488" y="10"/>
            <a:ext cx="8668512" cy="6857990"/>
          </a:xfrm>
          <a:prstGeom prst="rect">
            <a:avLst/>
          </a:prstGeom>
        </p:spPr>
      </p:pic>
      <p:sp>
        <p:nvSpPr>
          <p:cNvPr id="33"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AEC962B-39AC-6FC0-DE69-D0DEE02D0033}"/>
              </a:ext>
            </a:extLst>
          </p:cNvPr>
          <p:cNvSpPr txBox="1"/>
          <p:nvPr/>
        </p:nvSpPr>
        <p:spPr>
          <a:xfrm>
            <a:off x="293930" y="1830662"/>
            <a:ext cx="10711665" cy="32072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600" b="1" dirty="0"/>
              <a:t>4. </a:t>
            </a:r>
            <a:r>
              <a:rPr lang="en-US" sz="1600" b="1" u="sng" dirty="0"/>
              <a:t>Image processing:</a:t>
            </a:r>
            <a:endParaRPr lang="en-US" sz="1600" u="sng" dirty="0"/>
          </a:p>
          <a:p>
            <a:pPr indent="-228600">
              <a:spcAft>
                <a:spcPts val="600"/>
              </a:spcAft>
              <a:buFont typeface="Arial" panose="020B0604020202020204" pitchFamily="34" charset="0"/>
              <a:buChar char="•"/>
            </a:pPr>
            <a:endParaRPr lang="en-US" sz="1600" u="sng" dirty="0"/>
          </a:p>
          <a:p>
            <a:pPr marL="285750" indent="-228600">
              <a:spcAft>
                <a:spcPts val="600"/>
              </a:spcAft>
              <a:buFont typeface="Arial" panose="020B0604020202020204" pitchFamily="34" charset="0"/>
              <a:buChar char="•"/>
            </a:pPr>
            <a:r>
              <a:rPr lang="en-US" sz="1600" dirty="0"/>
              <a:t>Load the image data using the </a:t>
            </a:r>
            <a:r>
              <a:rPr lang="en-US" sz="1600" dirty="0" err="1"/>
              <a:t>PIL.Image</a:t>
            </a:r>
            <a:r>
              <a:rPr lang="en-US" sz="1600" dirty="0"/>
              <a:t> class.  </a:t>
            </a:r>
          </a:p>
          <a:p>
            <a:pPr marL="285750" indent="-228600">
              <a:spcAft>
                <a:spcPts val="600"/>
              </a:spcAft>
              <a:buFont typeface="Arial" panose="020B0604020202020204" pitchFamily="34" charset="0"/>
              <a:buChar char="•"/>
            </a:pPr>
            <a:r>
              <a:rPr lang="en-US" sz="1600" dirty="0"/>
              <a:t>Resize the image to the same size used for training.  </a:t>
            </a:r>
          </a:p>
          <a:p>
            <a:pPr marL="285750" indent="-228600">
              <a:spcAft>
                <a:spcPts val="600"/>
              </a:spcAft>
              <a:buFont typeface="Arial" panose="020B0604020202020204" pitchFamily="34" charset="0"/>
              <a:buChar char="•"/>
            </a:pPr>
            <a:r>
              <a:rPr lang="en-US" sz="1600" dirty="0"/>
              <a:t>Convert the image to a </a:t>
            </a:r>
            <a:r>
              <a:rPr lang="en-US" sz="1600" dirty="0" err="1"/>
              <a:t>numpy</a:t>
            </a:r>
            <a:r>
              <a:rPr lang="en-US" sz="1600" dirty="0"/>
              <a:t> array and scale the pixel values between 0 and 1.  </a:t>
            </a:r>
          </a:p>
          <a:p>
            <a:pPr marL="285750" indent="-228600">
              <a:spcAft>
                <a:spcPts val="600"/>
              </a:spcAft>
              <a:buFont typeface="Arial" panose="020B0604020202020204" pitchFamily="34" charset="0"/>
              <a:buChar char="•"/>
            </a:pPr>
            <a:r>
              <a:rPr lang="en-US" sz="1600" dirty="0"/>
              <a:t>Add an extra dimension to match the input shape of the model.  </a:t>
            </a:r>
          </a:p>
          <a:p>
            <a:pPr marL="285750" indent="-228600">
              <a:spcAft>
                <a:spcPts val="600"/>
              </a:spcAft>
              <a:buFont typeface="Arial" panose="020B0604020202020204" pitchFamily="34" charset="0"/>
              <a:buChar char="•"/>
            </a:pPr>
            <a:r>
              <a:rPr lang="en-US" sz="1600" dirty="0"/>
              <a:t>Use the trained model to predict the class of the input image. </a:t>
            </a:r>
          </a:p>
          <a:p>
            <a:pPr indent="-228600">
              <a:spcAft>
                <a:spcPts val="600"/>
              </a:spcAft>
              <a:buFont typeface="Arial" panose="020B0604020202020204" pitchFamily="34" charset="0"/>
              <a:buChar char="•"/>
            </a:pPr>
            <a:endParaRPr lang="en-US" sz="1600" dirty="0"/>
          </a:p>
          <a:p>
            <a:pPr>
              <a:spcAft>
                <a:spcPts val="600"/>
              </a:spcAft>
            </a:pPr>
            <a:r>
              <a:rPr lang="en-US" sz="1600" b="1" dirty="0"/>
              <a:t>5. </a:t>
            </a:r>
            <a:r>
              <a:rPr lang="en-US" sz="1600" b="1" u="sng" dirty="0"/>
              <a:t>Image processing techniques:</a:t>
            </a:r>
            <a:r>
              <a:rPr lang="en-US" sz="1600" b="1" dirty="0"/>
              <a:t> </a:t>
            </a:r>
            <a:r>
              <a:rPr lang="en-US" sz="1600" dirty="0"/>
              <a:t> </a:t>
            </a:r>
          </a:p>
          <a:p>
            <a:pPr indent="-228600">
              <a:spcAft>
                <a:spcPts val="600"/>
              </a:spcAft>
              <a:buFont typeface="Arial" panose="020B0604020202020204" pitchFamily="34" charset="0"/>
              <a:buChar char="•"/>
            </a:pPr>
            <a:endParaRPr lang="en-US" sz="1600" dirty="0"/>
          </a:p>
          <a:p>
            <a:pPr marL="285750" indent="-228600">
              <a:spcAft>
                <a:spcPts val="600"/>
              </a:spcAft>
              <a:buFont typeface="Arial" panose="020B0604020202020204" pitchFamily="34" charset="0"/>
              <a:buChar char="•"/>
            </a:pPr>
            <a:r>
              <a:rPr lang="en-US" sz="1600" dirty="0"/>
              <a:t>Load the image using the cv2.imread() function.  </a:t>
            </a:r>
          </a:p>
          <a:p>
            <a:pPr marL="285750" indent="-228600">
              <a:spcAft>
                <a:spcPts val="600"/>
              </a:spcAft>
              <a:buFont typeface="Arial" panose="020B0604020202020204" pitchFamily="34" charset="0"/>
              <a:buChar char="•"/>
            </a:pPr>
            <a:r>
              <a:rPr lang="en-US" sz="1600" dirty="0"/>
              <a:t>Convert the image to grayscale using cv2.cvtColor() function.  </a:t>
            </a:r>
          </a:p>
          <a:p>
            <a:pPr marL="285750" indent="-228600">
              <a:spcAft>
                <a:spcPts val="600"/>
              </a:spcAft>
              <a:buFont typeface="Arial" panose="020B0604020202020204" pitchFamily="34" charset="0"/>
              <a:buChar char="•"/>
            </a:pPr>
            <a:r>
              <a:rPr lang="en-US" sz="1600" dirty="0"/>
              <a:t>Apply thresholding using cv2.threshold() function with Otsu's thresholding technique.  </a:t>
            </a:r>
          </a:p>
          <a:p>
            <a:pPr marL="285750" indent="-228600">
              <a:spcAft>
                <a:spcPts val="600"/>
              </a:spcAft>
              <a:buFont typeface="Arial" panose="020B0604020202020204" pitchFamily="34" charset="0"/>
              <a:buChar char="•"/>
            </a:pPr>
            <a:r>
              <a:rPr lang="en-US" sz="1600" dirty="0"/>
              <a:t>Apply Gaussian filter using </a:t>
            </a:r>
            <a:r>
              <a:rPr lang="en-US" sz="1600" dirty="0" err="1"/>
              <a:t>scipy.ndimage.filters.gaussian_filter</a:t>
            </a:r>
            <a:r>
              <a:rPr lang="en-US" sz="1600" dirty="0"/>
              <a:t>() function to smooth the image. </a:t>
            </a:r>
          </a:p>
          <a:p>
            <a:pPr marL="285750" indent="-228600">
              <a:spcAft>
                <a:spcPts val="600"/>
              </a:spcAft>
              <a:buFont typeface="Arial" panose="020B0604020202020204" pitchFamily="34" charset="0"/>
              <a:buChar char="•"/>
            </a:pPr>
            <a:r>
              <a:rPr lang="en-US" sz="1600" dirty="0"/>
              <a:t>Apply Laplacian filter using cv2.Laplacian() function to detect edges.</a:t>
            </a:r>
          </a:p>
        </p:txBody>
      </p:sp>
    </p:spTree>
    <p:extLst>
      <p:ext uri="{BB962C8B-B14F-4D97-AF65-F5344CB8AC3E}">
        <p14:creationId xmlns:p14="http://schemas.microsoft.com/office/powerpoint/2010/main" val="36209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echa negra apuntando hacia la derecha">
            <a:extLst>
              <a:ext uri="{FF2B5EF4-FFF2-40B4-BE49-F238E27FC236}">
                <a16:creationId xmlns:a16="http://schemas.microsoft.com/office/drawing/2014/main" id="{5D3DB4CA-8E34-C4CB-1633-8498FCD568DE}"/>
              </a:ext>
            </a:extLst>
          </p:cNvPr>
          <p:cNvPicPr>
            <a:picLocks noChangeAspect="1"/>
          </p:cNvPicPr>
          <p:nvPr/>
        </p:nvPicPr>
        <p:blipFill rotWithShape="1">
          <a:blip r:embed="rId2">
            <a:alphaModFix amt="40000"/>
          </a:blip>
          <a:srcRect t="15094"/>
          <a:stretch/>
        </p:blipFill>
        <p:spPr>
          <a:xfrm>
            <a:off x="20" y="10"/>
            <a:ext cx="12191980" cy="6857990"/>
          </a:xfrm>
          <a:prstGeom prst="rect">
            <a:avLst/>
          </a:prstGeom>
        </p:spPr>
      </p:pic>
      <p:sp>
        <p:nvSpPr>
          <p:cNvPr id="2" name="Title 1">
            <a:extLst>
              <a:ext uri="{FF2B5EF4-FFF2-40B4-BE49-F238E27FC236}">
                <a16:creationId xmlns:a16="http://schemas.microsoft.com/office/drawing/2014/main" id="{7CB27C05-8978-3A55-B561-BFAB2A0F0C59}"/>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t>Comparision</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18D6864-EB71-23D4-12F1-F2AC51E5FE13}"/>
              </a:ext>
            </a:extLst>
          </p:cNvPr>
          <p:cNvSpPr txBox="1"/>
          <p:nvPr/>
        </p:nvSpPr>
        <p:spPr>
          <a:xfrm>
            <a:off x="600109" y="3424987"/>
            <a:ext cx="10998380" cy="319090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gn="just">
              <a:spcAft>
                <a:spcPts val="600"/>
              </a:spcAft>
              <a:buFont typeface="Arial"/>
              <a:buChar char="•"/>
            </a:pPr>
            <a:r>
              <a:rPr lang="en-US" sz="1600" dirty="0"/>
              <a:t>The model is a relatively simple CNN architecture with three convolutional layers, followed by a fully connected layer and a single output neuron. It also includes some dropout regularization to prevent overfitting. Depending on the complexity of the task and the available data, more complex or deeper CNN architectures may be used.  </a:t>
            </a:r>
            <a:endParaRPr lang="en-US" sz="1600"/>
          </a:p>
          <a:p>
            <a:pPr marL="285750" indent="-285750" algn="just">
              <a:spcAft>
                <a:spcPts val="600"/>
              </a:spcAft>
              <a:buFont typeface="Arial"/>
              <a:buChar char="•"/>
            </a:pPr>
            <a:endParaRPr lang="en-US" sz="1600" dirty="0"/>
          </a:p>
          <a:p>
            <a:pPr marL="285750" indent="-285750" algn="just">
              <a:spcAft>
                <a:spcPts val="600"/>
              </a:spcAft>
              <a:buFont typeface="Arial"/>
              <a:buChar char="•"/>
            </a:pPr>
            <a:r>
              <a:rPr lang="en-US" sz="1600" dirty="0"/>
              <a:t>The dataset used for training and testing the model is the "Malaria Cell Images Dataset" which contains approximately 27,558 images of blood cells, of which roughly 50% are infected with malaria. The model achieved an accuracy of around 95% on this dataset, which is a good performance.  </a:t>
            </a:r>
            <a:endParaRPr lang="en-US"/>
          </a:p>
          <a:p>
            <a:pPr marL="285750" indent="-285750" algn="just">
              <a:spcAft>
                <a:spcPts val="600"/>
              </a:spcAft>
              <a:buFont typeface="Arial"/>
              <a:buChar char="•"/>
            </a:pPr>
            <a:endParaRPr lang="en-US" sz="1600" dirty="0"/>
          </a:p>
          <a:p>
            <a:pPr marL="285750" indent="-285750" algn="just">
              <a:spcAft>
                <a:spcPts val="600"/>
              </a:spcAft>
              <a:buFont typeface="Arial"/>
              <a:buChar char="•"/>
            </a:pPr>
            <a:r>
              <a:rPr lang="en-US" sz="1600" dirty="0"/>
              <a:t>The training process uses the Adam optimizer and binary cross-entropy loss function, which are common choices for binary classification problems.</a:t>
            </a:r>
          </a:p>
        </p:txBody>
      </p:sp>
    </p:spTree>
    <p:extLst>
      <p:ext uri="{BB962C8B-B14F-4D97-AF65-F5344CB8AC3E}">
        <p14:creationId xmlns:p14="http://schemas.microsoft.com/office/powerpoint/2010/main" val="401020604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DF0FEFA-C772-8012-579C-810D04F6A9F4}"/>
              </a:ext>
            </a:extLst>
          </p:cNvPr>
          <p:cNvSpPr txBox="1"/>
          <p:nvPr/>
        </p:nvSpPr>
        <p:spPr>
          <a:xfrm>
            <a:off x="770681" y="2217594"/>
            <a:ext cx="10515600" cy="369417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110000"/>
              </a:lnSpc>
              <a:spcAft>
                <a:spcPts val="600"/>
              </a:spcAft>
              <a:buFont typeface="Arial" panose="020B0604020202020204" pitchFamily="34" charset="0"/>
              <a:buChar char="•"/>
            </a:pPr>
            <a:r>
              <a:rPr lang="en-US" sz="2200"/>
              <a:t>The model uses image data generators for data augmentation during training, which can help to prevent overfitting and improve the model's generalization performance.  </a:t>
            </a:r>
          </a:p>
          <a:p>
            <a:pPr marL="342900" indent="-228600">
              <a:lnSpc>
                <a:spcPct val="110000"/>
              </a:lnSpc>
              <a:spcAft>
                <a:spcPts val="600"/>
              </a:spcAft>
              <a:buFont typeface="Arial" panose="020B0604020202020204" pitchFamily="34" charset="0"/>
              <a:buChar char="•"/>
            </a:pPr>
            <a:endParaRPr lang="en-US" sz="2200"/>
          </a:p>
          <a:p>
            <a:pPr marL="342900" indent="-228600">
              <a:lnSpc>
                <a:spcPct val="110000"/>
              </a:lnSpc>
              <a:spcAft>
                <a:spcPts val="600"/>
              </a:spcAft>
              <a:buFont typeface="Arial" panose="020B0604020202020204" pitchFamily="34" charset="0"/>
              <a:buChar char="•"/>
            </a:pPr>
            <a:r>
              <a:rPr lang="en-US" sz="2200"/>
              <a:t>The model is trained for 10 epochs with an early stopping callback to prevent overfitting.  </a:t>
            </a:r>
          </a:p>
          <a:p>
            <a:pPr marL="342900" indent="-228600">
              <a:lnSpc>
                <a:spcPct val="110000"/>
              </a:lnSpc>
              <a:spcAft>
                <a:spcPts val="600"/>
              </a:spcAft>
              <a:buFont typeface="Arial" panose="020B0604020202020204" pitchFamily="34" charset="0"/>
              <a:buChar char="•"/>
            </a:pPr>
            <a:endParaRPr lang="en-US" sz="2200"/>
          </a:p>
          <a:p>
            <a:pPr marL="342900" indent="-228600">
              <a:lnSpc>
                <a:spcPct val="110000"/>
              </a:lnSpc>
              <a:spcAft>
                <a:spcPts val="600"/>
              </a:spcAft>
              <a:buFont typeface="Arial" panose="020B0604020202020204" pitchFamily="34" charset="0"/>
              <a:buChar char="•"/>
            </a:pPr>
            <a:r>
              <a:rPr lang="en-US" sz="2200"/>
              <a:t>The model also uses multiple image processing techniques like thresholding based segmentation, Gaussian filters and Laplacian filters.</a:t>
            </a:r>
          </a:p>
        </p:txBody>
      </p:sp>
    </p:spTree>
    <p:extLst>
      <p:ext uri="{BB962C8B-B14F-4D97-AF65-F5344CB8AC3E}">
        <p14:creationId xmlns:p14="http://schemas.microsoft.com/office/powerpoint/2010/main" val="22831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E2E8-7026-9049-9F69-29E2E1D80BAF}"/>
              </a:ext>
            </a:extLst>
          </p:cNvPr>
          <p:cNvSpPr>
            <a:spLocks noGrp="1"/>
          </p:cNvSpPr>
          <p:nvPr>
            <p:ph type="title"/>
          </p:nvPr>
        </p:nvSpPr>
        <p:spPr/>
        <p:txBody>
          <a:bodyPr/>
          <a:lstStyle/>
          <a:p>
            <a:r>
              <a:rPr lang="en-US" dirty="0"/>
              <a:t>Implementation</a:t>
            </a:r>
          </a:p>
        </p:txBody>
      </p:sp>
      <p:pic>
        <p:nvPicPr>
          <p:cNvPr id="4" name="Picture 4" descr="Graphical user interface, text, application, email&#10;&#10;Description automatically generated">
            <a:extLst>
              <a:ext uri="{FF2B5EF4-FFF2-40B4-BE49-F238E27FC236}">
                <a16:creationId xmlns:a16="http://schemas.microsoft.com/office/drawing/2014/main" id="{A301E9CC-CF47-3F84-3C5F-3D6303660DD0}"/>
              </a:ext>
            </a:extLst>
          </p:cNvPr>
          <p:cNvPicPr>
            <a:picLocks noGrp="1" noChangeAspect="1"/>
          </p:cNvPicPr>
          <p:nvPr>
            <p:ph idx="1"/>
          </p:nvPr>
        </p:nvPicPr>
        <p:blipFill>
          <a:blip r:embed="rId2"/>
          <a:stretch>
            <a:fillRect/>
          </a:stretch>
        </p:blipFill>
        <p:spPr>
          <a:xfrm>
            <a:off x="1203956" y="2378633"/>
            <a:ext cx="8334828" cy="4257393"/>
          </a:xfrm>
        </p:spPr>
      </p:pic>
    </p:spTree>
    <p:extLst>
      <p:ext uri="{BB962C8B-B14F-4D97-AF65-F5344CB8AC3E}">
        <p14:creationId xmlns:p14="http://schemas.microsoft.com/office/powerpoint/2010/main" val="8926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Large skydiving group mid-air">
            <a:extLst>
              <a:ext uri="{FF2B5EF4-FFF2-40B4-BE49-F238E27FC236}">
                <a16:creationId xmlns:a16="http://schemas.microsoft.com/office/drawing/2014/main" id="{78887347-C316-70BF-DCB7-3B592FB9F5B4}"/>
              </a:ext>
            </a:extLst>
          </p:cNvPr>
          <p:cNvPicPr>
            <a:picLocks noChangeAspect="1"/>
          </p:cNvPicPr>
          <p:nvPr/>
        </p:nvPicPr>
        <p:blipFill rotWithShape="1">
          <a:blip r:embed="rId2"/>
          <a:srcRect l="8748" r="7070" b="3"/>
          <a:stretch/>
        </p:blipFill>
        <p:spPr>
          <a:xfrm>
            <a:off x="3523488" y="10"/>
            <a:ext cx="8668512" cy="6857990"/>
          </a:xfrm>
          <a:prstGeom prst="rect">
            <a:avLst/>
          </a:prstGeom>
        </p:spPr>
      </p:pic>
      <p:sp>
        <p:nvSpPr>
          <p:cNvPr id="8"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1F6BFE-D8E7-6CDC-7996-4F250BA3CF6E}"/>
              </a:ext>
            </a:extLst>
          </p:cNvPr>
          <p:cNvSpPr>
            <a:spLocks noGrp="1"/>
          </p:cNvSpPr>
          <p:nvPr>
            <p:ph type="title"/>
          </p:nvPr>
        </p:nvSpPr>
        <p:spPr>
          <a:xfrm>
            <a:off x="371094" y="1161288"/>
            <a:ext cx="3438144" cy="1124712"/>
          </a:xfrm>
        </p:spPr>
        <p:txBody>
          <a:bodyPr anchor="b">
            <a:normAutofit/>
          </a:bodyPr>
          <a:lstStyle/>
          <a:p>
            <a:r>
              <a:rPr lang="en-US" sz="2800"/>
              <a:t>Team Members:</a:t>
            </a:r>
          </a:p>
        </p:txBody>
      </p:sp>
      <p:sp>
        <p:nvSpPr>
          <p:cNvPr id="10"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4C7016-154D-7777-C9F0-89C056CC36AC}"/>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endParaRPr lang="en-US" sz="1700" b="1"/>
          </a:p>
          <a:p>
            <a:endParaRPr lang="en-US" sz="1700"/>
          </a:p>
          <a:p>
            <a:endParaRPr lang="en-US" sz="1700"/>
          </a:p>
        </p:txBody>
      </p:sp>
      <p:sp>
        <p:nvSpPr>
          <p:cNvPr id="4" name="TextBox 3">
            <a:extLst>
              <a:ext uri="{FF2B5EF4-FFF2-40B4-BE49-F238E27FC236}">
                <a16:creationId xmlns:a16="http://schemas.microsoft.com/office/drawing/2014/main" id="{0A0064A8-2243-65AA-C221-6C987E514E5F}"/>
              </a:ext>
            </a:extLst>
          </p:cNvPr>
          <p:cNvSpPr txBox="1"/>
          <p:nvPr/>
        </p:nvSpPr>
        <p:spPr>
          <a:xfrm>
            <a:off x="424815" y="2940785"/>
            <a:ext cx="341856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t>20BAI1163</a:t>
            </a:r>
          </a:p>
          <a:p>
            <a:pPr algn="l"/>
            <a:r>
              <a:rPr lang="en-US" sz="2000" b="1" dirty="0"/>
              <a:t>Swatej Joshi</a:t>
            </a:r>
          </a:p>
          <a:p>
            <a:endParaRPr lang="en-US" sz="2000" b="1" dirty="0"/>
          </a:p>
          <a:p>
            <a:r>
              <a:rPr lang="en-US" sz="2000" b="1" dirty="0"/>
              <a:t>20BAI1095</a:t>
            </a:r>
          </a:p>
          <a:p>
            <a:r>
              <a:rPr lang="en-US" sz="2000" b="1" dirty="0" err="1"/>
              <a:t>Amogh</a:t>
            </a:r>
            <a:r>
              <a:rPr lang="en-US" sz="2000" b="1" dirty="0"/>
              <a:t> Pal</a:t>
            </a:r>
          </a:p>
        </p:txBody>
      </p:sp>
    </p:spTree>
    <p:extLst>
      <p:ext uri="{BB962C8B-B14F-4D97-AF65-F5344CB8AC3E}">
        <p14:creationId xmlns:p14="http://schemas.microsoft.com/office/powerpoint/2010/main" val="320470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789FE5D7-9AD9-A82F-CAA6-E88A96C8CF3F}"/>
              </a:ext>
            </a:extLst>
          </p:cNvPr>
          <p:cNvPicPr>
            <a:picLocks noChangeAspect="1"/>
          </p:cNvPicPr>
          <p:nvPr/>
        </p:nvPicPr>
        <p:blipFill>
          <a:blip r:embed="rId2"/>
          <a:stretch>
            <a:fillRect/>
          </a:stretch>
        </p:blipFill>
        <p:spPr>
          <a:xfrm>
            <a:off x="1643271" y="367053"/>
            <a:ext cx="8397460" cy="6245369"/>
          </a:xfrm>
          <a:prstGeom prst="rect">
            <a:avLst/>
          </a:prstGeom>
        </p:spPr>
      </p:pic>
    </p:spTree>
    <p:extLst>
      <p:ext uri="{BB962C8B-B14F-4D97-AF65-F5344CB8AC3E}">
        <p14:creationId xmlns:p14="http://schemas.microsoft.com/office/powerpoint/2010/main" val="370860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 name="Picture 3" descr="Table&#10;&#10;Description automatically generated">
            <a:extLst>
              <a:ext uri="{FF2B5EF4-FFF2-40B4-BE49-F238E27FC236}">
                <a16:creationId xmlns:a16="http://schemas.microsoft.com/office/drawing/2014/main" id="{C2A626C1-B951-BB60-DE5F-2BD199EAFCFC}"/>
              </a:ext>
            </a:extLst>
          </p:cNvPr>
          <p:cNvPicPr>
            <a:picLocks noChangeAspect="1"/>
          </p:cNvPicPr>
          <p:nvPr/>
        </p:nvPicPr>
        <p:blipFill>
          <a:blip r:embed="rId2"/>
          <a:stretch>
            <a:fillRect/>
          </a:stretch>
        </p:blipFill>
        <p:spPr>
          <a:xfrm>
            <a:off x="385572" y="2299046"/>
            <a:ext cx="5596128" cy="3777387"/>
          </a:xfrm>
          <a:prstGeom prst="rect">
            <a:avLst/>
          </a:prstGeom>
        </p:spPr>
      </p:pic>
      <p:pic>
        <p:nvPicPr>
          <p:cNvPr id="4" name="Picture 4" descr="Table&#10;&#10;Description automatically generated">
            <a:extLst>
              <a:ext uri="{FF2B5EF4-FFF2-40B4-BE49-F238E27FC236}">
                <a16:creationId xmlns:a16="http://schemas.microsoft.com/office/drawing/2014/main" id="{B47A7433-A498-CF03-067C-3FC2B04CB592}"/>
              </a:ext>
            </a:extLst>
          </p:cNvPr>
          <p:cNvPicPr>
            <a:picLocks noChangeAspect="1"/>
          </p:cNvPicPr>
          <p:nvPr/>
        </p:nvPicPr>
        <p:blipFill>
          <a:blip r:embed="rId3"/>
          <a:stretch>
            <a:fillRect/>
          </a:stretch>
        </p:blipFill>
        <p:spPr>
          <a:xfrm>
            <a:off x="6210302" y="2362003"/>
            <a:ext cx="5596128" cy="3651474"/>
          </a:xfrm>
          <a:prstGeom prst="rect">
            <a:avLst/>
          </a:prstGeom>
        </p:spPr>
      </p:pic>
      <p:sp>
        <p:nvSpPr>
          <p:cNvPr id="14" name="TextBox 13">
            <a:extLst>
              <a:ext uri="{FF2B5EF4-FFF2-40B4-BE49-F238E27FC236}">
                <a16:creationId xmlns:a16="http://schemas.microsoft.com/office/drawing/2014/main" id="{F5979521-B9F2-4520-44CA-4E3709D02290}"/>
              </a:ext>
            </a:extLst>
          </p:cNvPr>
          <p:cNvSpPr txBox="1"/>
          <p:nvPr/>
        </p:nvSpPr>
        <p:spPr>
          <a:xfrm>
            <a:off x="2484783" y="414130"/>
            <a:ext cx="5991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t>Contd..</a:t>
            </a:r>
          </a:p>
        </p:txBody>
      </p:sp>
    </p:spTree>
    <p:extLst>
      <p:ext uri="{BB962C8B-B14F-4D97-AF65-F5344CB8AC3E}">
        <p14:creationId xmlns:p14="http://schemas.microsoft.com/office/powerpoint/2010/main" val="3263596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 name="Picture 2" descr="Graphical user interface, text, application, email&#10;&#10;Description automatically generated">
            <a:extLst>
              <a:ext uri="{FF2B5EF4-FFF2-40B4-BE49-F238E27FC236}">
                <a16:creationId xmlns:a16="http://schemas.microsoft.com/office/drawing/2014/main" id="{E16E93F6-561D-1D6F-4316-5041B967F593}"/>
              </a:ext>
            </a:extLst>
          </p:cNvPr>
          <p:cNvPicPr>
            <a:picLocks noChangeAspect="1"/>
          </p:cNvPicPr>
          <p:nvPr/>
        </p:nvPicPr>
        <p:blipFill rotWithShape="1">
          <a:blip r:embed="rId2"/>
          <a:srcRect r="17356"/>
          <a:stretch/>
        </p:blipFill>
        <p:spPr>
          <a:xfrm>
            <a:off x="419830" y="2128345"/>
            <a:ext cx="5577840" cy="4083269"/>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CA10FF53-8AE8-3CA0-3B64-67CE9C850EBB}"/>
              </a:ext>
            </a:extLst>
          </p:cNvPr>
          <p:cNvPicPr>
            <a:picLocks noChangeAspect="1"/>
          </p:cNvPicPr>
          <p:nvPr/>
        </p:nvPicPr>
        <p:blipFill rotWithShape="1">
          <a:blip r:embed="rId3"/>
          <a:srcRect r="35849" b="-1"/>
          <a:stretch/>
        </p:blipFill>
        <p:spPr>
          <a:xfrm>
            <a:off x="6194332" y="2128367"/>
            <a:ext cx="5577840" cy="4086603"/>
          </a:xfrm>
          <a:prstGeom prst="rect">
            <a:avLst/>
          </a:prstGeom>
        </p:spPr>
      </p:pic>
      <p:sp>
        <p:nvSpPr>
          <p:cNvPr id="4" name="TextBox 3">
            <a:extLst>
              <a:ext uri="{FF2B5EF4-FFF2-40B4-BE49-F238E27FC236}">
                <a16:creationId xmlns:a16="http://schemas.microsoft.com/office/drawing/2014/main" id="{1AF96D17-7676-9B40-C479-B9B9CED73993}"/>
              </a:ext>
            </a:extLst>
          </p:cNvPr>
          <p:cNvSpPr txBox="1"/>
          <p:nvPr/>
        </p:nvSpPr>
        <p:spPr>
          <a:xfrm>
            <a:off x="2484783" y="414130"/>
            <a:ext cx="5991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t>Contd..</a:t>
            </a:r>
          </a:p>
        </p:txBody>
      </p:sp>
    </p:spTree>
    <p:extLst>
      <p:ext uri="{BB962C8B-B14F-4D97-AF65-F5344CB8AC3E}">
        <p14:creationId xmlns:p14="http://schemas.microsoft.com/office/powerpoint/2010/main" val="98991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3AA50D87-7044-FAA9-CC30-D2E69E45BC1F}"/>
              </a:ext>
            </a:extLst>
          </p:cNvPr>
          <p:cNvPicPr>
            <a:picLocks noChangeAspect="1"/>
          </p:cNvPicPr>
          <p:nvPr/>
        </p:nvPicPr>
        <p:blipFill>
          <a:blip r:embed="rId2"/>
          <a:stretch>
            <a:fillRect/>
          </a:stretch>
        </p:blipFill>
        <p:spPr>
          <a:xfrm>
            <a:off x="64053" y="1185647"/>
            <a:ext cx="6034156" cy="3139402"/>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C5597ACB-AE6B-C416-F7B5-B5E173867640}"/>
              </a:ext>
            </a:extLst>
          </p:cNvPr>
          <p:cNvPicPr>
            <a:picLocks noChangeAspect="1"/>
          </p:cNvPicPr>
          <p:nvPr/>
        </p:nvPicPr>
        <p:blipFill>
          <a:blip r:embed="rId3"/>
          <a:stretch>
            <a:fillRect/>
          </a:stretch>
        </p:blipFill>
        <p:spPr>
          <a:xfrm>
            <a:off x="6149009" y="1141832"/>
            <a:ext cx="5945808" cy="3326423"/>
          </a:xfrm>
          <a:prstGeom prst="rect">
            <a:avLst/>
          </a:prstGeom>
        </p:spPr>
      </p:pic>
    </p:spTree>
    <p:extLst>
      <p:ext uri="{BB962C8B-B14F-4D97-AF65-F5344CB8AC3E}">
        <p14:creationId xmlns:p14="http://schemas.microsoft.com/office/powerpoint/2010/main" val="38082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0BDC700F-C8E2-26DD-AA99-6103B9D3849A}"/>
              </a:ext>
            </a:extLst>
          </p:cNvPr>
          <p:cNvPicPr>
            <a:picLocks noChangeAspect="1"/>
          </p:cNvPicPr>
          <p:nvPr/>
        </p:nvPicPr>
        <p:blipFill>
          <a:blip r:embed="rId2"/>
          <a:stretch>
            <a:fillRect/>
          </a:stretch>
        </p:blipFill>
        <p:spPr>
          <a:xfrm>
            <a:off x="1223617" y="931195"/>
            <a:ext cx="9214678" cy="4774741"/>
          </a:xfrm>
          <a:prstGeom prst="rect">
            <a:avLst/>
          </a:prstGeom>
        </p:spPr>
      </p:pic>
    </p:spTree>
    <p:extLst>
      <p:ext uri="{BB962C8B-B14F-4D97-AF65-F5344CB8AC3E}">
        <p14:creationId xmlns:p14="http://schemas.microsoft.com/office/powerpoint/2010/main" val="2061236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4E7D-5165-FE46-31F9-9CB74FE3122C}"/>
              </a:ext>
            </a:extLst>
          </p:cNvPr>
          <p:cNvSpPr>
            <a:spLocks noGrp="1"/>
          </p:cNvSpPr>
          <p:nvPr>
            <p:ph type="title"/>
          </p:nvPr>
        </p:nvSpPr>
        <p:spPr/>
        <p:txBody>
          <a:bodyPr/>
          <a:lstStyle/>
          <a:p>
            <a:r>
              <a:rPr lang="en-US" dirty="0"/>
              <a:t>Result &amp; Discussion</a:t>
            </a:r>
          </a:p>
        </p:txBody>
      </p:sp>
      <p:pic>
        <p:nvPicPr>
          <p:cNvPr id="4" name="Picture 4" descr="Graphical user interface, text, application, email&#10;&#10;Description automatically generated">
            <a:extLst>
              <a:ext uri="{FF2B5EF4-FFF2-40B4-BE49-F238E27FC236}">
                <a16:creationId xmlns:a16="http://schemas.microsoft.com/office/drawing/2014/main" id="{939438E1-28CE-228C-030E-55F54F3E7B43}"/>
              </a:ext>
            </a:extLst>
          </p:cNvPr>
          <p:cNvPicPr>
            <a:picLocks noGrp="1" noChangeAspect="1"/>
          </p:cNvPicPr>
          <p:nvPr>
            <p:ph idx="1"/>
          </p:nvPr>
        </p:nvPicPr>
        <p:blipFill>
          <a:blip r:embed="rId2"/>
          <a:stretch>
            <a:fillRect/>
          </a:stretch>
        </p:blipFill>
        <p:spPr>
          <a:xfrm>
            <a:off x="486634" y="2304363"/>
            <a:ext cx="10697127" cy="3643933"/>
          </a:xfrm>
        </p:spPr>
      </p:pic>
    </p:spTree>
    <p:extLst>
      <p:ext uri="{BB962C8B-B14F-4D97-AF65-F5344CB8AC3E}">
        <p14:creationId xmlns:p14="http://schemas.microsoft.com/office/powerpoint/2010/main" val="3580003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D57A3FF2-E2C1-7D54-B105-F24EF3EEDF6F}"/>
              </a:ext>
            </a:extLst>
          </p:cNvPr>
          <p:cNvPicPr>
            <a:picLocks noChangeAspect="1"/>
          </p:cNvPicPr>
          <p:nvPr/>
        </p:nvPicPr>
        <p:blipFill>
          <a:blip r:embed="rId2"/>
          <a:stretch>
            <a:fillRect/>
          </a:stretch>
        </p:blipFill>
        <p:spPr>
          <a:xfrm>
            <a:off x="561009" y="923902"/>
            <a:ext cx="6707808" cy="3066544"/>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68B1FC21-8AA1-BC05-27A0-9299DA3D6966}"/>
              </a:ext>
            </a:extLst>
          </p:cNvPr>
          <p:cNvPicPr>
            <a:picLocks noChangeAspect="1"/>
          </p:cNvPicPr>
          <p:nvPr/>
        </p:nvPicPr>
        <p:blipFill>
          <a:blip r:embed="rId3"/>
          <a:stretch>
            <a:fillRect/>
          </a:stretch>
        </p:blipFill>
        <p:spPr>
          <a:xfrm>
            <a:off x="8253290" y="167861"/>
            <a:ext cx="3073506" cy="6511234"/>
          </a:xfrm>
          <a:prstGeom prst="rect">
            <a:avLst/>
          </a:prstGeom>
        </p:spPr>
      </p:pic>
    </p:spTree>
    <p:extLst>
      <p:ext uri="{BB962C8B-B14F-4D97-AF65-F5344CB8AC3E}">
        <p14:creationId xmlns:p14="http://schemas.microsoft.com/office/powerpoint/2010/main" val="156362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50772507-3C9A-C735-4FAD-8C5769C1FC01}"/>
              </a:ext>
            </a:extLst>
          </p:cNvPr>
          <p:cNvPicPr>
            <a:picLocks noChangeAspect="1"/>
          </p:cNvPicPr>
          <p:nvPr/>
        </p:nvPicPr>
        <p:blipFill>
          <a:blip r:embed="rId2"/>
          <a:stretch>
            <a:fillRect/>
          </a:stretch>
        </p:blipFill>
        <p:spPr>
          <a:xfrm>
            <a:off x="2305879" y="184125"/>
            <a:ext cx="7403546" cy="2900618"/>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4A447FB2-F991-C643-D569-ED839780DDB0}"/>
              </a:ext>
            </a:extLst>
          </p:cNvPr>
          <p:cNvPicPr>
            <a:picLocks noChangeAspect="1"/>
          </p:cNvPicPr>
          <p:nvPr/>
        </p:nvPicPr>
        <p:blipFill>
          <a:blip r:embed="rId3"/>
          <a:stretch>
            <a:fillRect/>
          </a:stretch>
        </p:blipFill>
        <p:spPr>
          <a:xfrm>
            <a:off x="2228575" y="3155712"/>
            <a:ext cx="7547112" cy="3384749"/>
          </a:xfrm>
          <a:prstGeom prst="rect">
            <a:avLst/>
          </a:prstGeom>
        </p:spPr>
      </p:pic>
    </p:spTree>
    <p:extLst>
      <p:ext uri="{BB962C8B-B14F-4D97-AF65-F5344CB8AC3E}">
        <p14:creationId xmlns:p14="http://schemas.microsoft.com/office/powerpoint/2010/main" val="4050369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hape&#10;&#10;Description automatically generated">
            <a:extLst>
              <a:ext uri="{FF2B5EF4-FFF2-40B4-BE49-F238E27FC236}">
                <a16:creationId xmlns:a16="http://schemas.microsoft.com/office/drawing/2014/main" id="{E0536484-D840-0CE5-2D8E-707113F58AE2}"/>
              </a:ext>
            </a:extLst>
          </p:cNvPr>
          <p:cNvPicPr>
            <a:picLocks noChangeAspect="1"/>
          </p:cNvPicPr>
          <p:nvPr/>
        </p:nvPicPr>
        <p:blipFill>
          <a:blip r:embed="rId2"/>
          <a:stretch>
            <a:fillRect/>
          </a:stretch>
        </p:blipFill>
        <p:spPr>
          <a:xfrm>
            <a:off x="360119" y="278296"/>
            <a:ext cx="3951152" cy="6268278"/>
          </a:xfrm>
          <a:prstGeom prst="rect">
            <a:avLst/>
          </a:prstGeom>
        </p:spPr>
      </p:pic>
      <p:pic>
        <p:nvPicPr>
          <p:cNvPr id="3" name="Picture 3" descr="Table&#10;&#10;Description automatically generated">
            <a:extLst>
              <a:ext uri="{FF2B5EF4-FFF2-40B4-BE49-F238E27FC236}">
                <a16:creationId xmlns:a16="http://schemas.microsoft.com/office/drawing/2014/main" id="{B6B82DD6-3944-9C76-E694-B01DDD2DC5F0}"/>
              </a:ext>
            </a:extLst>
          </p:cNvPr>
          <p:cNvPicPr>
            <a:picLocks noChangeAspect="1"/>
          </p:cNvPicPr>
          <p:nvPr/>
        </p:nvPicPr>
        <p:blipFill>
          <a:blip r:embed="rId3"/>
          <a:stretch>
            <a:fillRect/>
          </a:stretch>
        </p:blipFill>
        <p:spPr>
          <a:xfrm>
            <a:off x="5696226" y="281666"/>
            <a:ext cx="5040243" cy="3169364"/>
          </a:xfrm>
          <a:prstGeom prst="rect">
            <a:avLst/>
          </a:prstGeom>
        </p:spPr>
      </p:pic>
      <p:pic>
        <p:nvPicPr>
          <p:cNvPr id="4" name="Picture 4" descr="Text&#10;&#10;Description automatically generated">
            <a:extLst>
              <a:ext uri="{FF2B5EF4-FFF2-40B4-BE49-F238E27FC236}">
                <a16:creationId xmlns:a16="http://schemas.microsoft.com/office/drawing/2014/main" id="{9010C5D0-74DB-9242-56CB-9E7404C6CCCF}"/>
              </a:ext>
            </a:extLst>
          </p:cNvPr>
          <p:cNvPicPr>
            <a:picLocks noChangeAspect="1"/>
          </p:cNvPicPr>
          <p:nvPr/>
        </p:nvPicPr>
        <p:blipFill>
          <a:blip r:embed="rId4"/>
          <a:stretch>
            <a:fillRect/>
          </a:stretch>
        </p:blipFill>
        <p:spPr>
          <a:xfrm>
            <a:off x="5696226" y="3746508"/>
            <a:ext cx="5614504" cy="2821593"/>
          </a:xfrm>
          <a:prstGeom prst="rect">
            <a:avLst/>
          </a:prstGeom>
        </p:spPr>
      </p:pic>
    </p:spTree>
    <p:extLst>
      <p:ext uri="{BB962C8B-B14F-4D97-AF65-F5344CB8AC3E}">
        <p14:creationId xmlns:p14="http://schemas.microsoft.com/office/powerpoint/2010/main" val="239885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A0F6C210-6155-3679-7137-4C39D20C400B}"/>
              </a:ext>
            </a:extLst>
          </p:cNvPr>
          <p:cNvPicPr>
            <a:picLocks noChangeAspect="1"/>
          </p:cNvPicPr>
          <p:nvPr/>
        </p:nvPicPr>
        <p:blipFill>
          <a:blip r:embed="rId2"/>
          <a:stretch>
            <a:fillRect/>
          </a:stretch>
        </p:blipFill>
        <p:spPr>
          <a:xfrm>
            <a:off x="428487" y="1371262"/>
            <a:ext cx="5448851" cy="3762082"/>
          </a:xfrm>
          <a:prstGeom prst="rect">
            <a:avLst/>
          </a:prstGeom>
        </p:spPr>
      </p:pic>
      <p:pic>
        <p:nvPicPr>
          <p:cNvPr id="3" name="Picture 3" descr="Chart, line chart&#10;&#10;Description automatically generated">
            <a:extLst>
              <a:ext uri="{FF2B5EF4-FFF2-40B4-BE49-F238E27FC236}">
                <a16:creationId xmlns:a16="http://schemas.microsoft.com/office/drawing/2014/main" id="{240B3D3C-B7B8-80DC-B4BB-1517C450913A}"/>
              </a:ext>
            </a:extLst>
          </p:cNvPr>
          <p:cNvPicPr>
            <a:picLocks noChangeAspect="1"/>
          </p:cNvPicPr>
          <p:nvPr/>
        </p:nvPicPr>
        <p:blipFill>
          <a:blip r:embed="rId3"/>
          <a:stretch>
            <a:fillRect/>
          </a:stretch>
        </p:blipFill>
        <p:spPr>
          <a:xfrm>
            <a:off x="6303618" y="1295569"/>
            <a:ext cx="5448851" cy="3836166"/>
          </a:xfrm>
          <a:prstGeom prst="rect">
            <a:avLst/>
          </a:prstGeom>
        </p:spPr>
      </p:pic>
    </p:spTree>
    <p:extLst>
      <p:ext uri="{BB962C8B-B14F-4D97-AF65-F5344CB8AC3E}">
        <p14:creationId xmlns:p14="http://schemas.microsoft.com/office/powerpoint/2010/main" val="40663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color painting white textured background">
            <a:extLst>
              <a:ext uri="{FF2B5EF4-FFF2-40B4-BE49-F238E27FC236}">
                <a16:creationId xmlns:a16="http://schemas.microsoft.com/office/drawing/2014/main" id="{963F44B4-4C03-B255-4DBD-2B179B8577E2}"/>
              </a:ext>
            </a:extLst>
          </p:cNvPr>
          <p:cNvPicPr>
            <a:picLocks noChangeAspect="1"/>
          </p:cNvPicPr>
          <p:nvPr/>
        </p:nvPicPr>
        <p:blipFill rotWithShape="1">
          <a:blip r:embed="rId2"/>
          <a:srcRect l="15630" r="4" b="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379AA9-B38C-9B88-9577-011E8898B7E9}"/>
              </a:ext>
            </a:extLst>
          </p:cNvPr>
          <p:cNvSpPr>
            <a:spLocks noGrp="1"/>
          </p:cNvSpPr>
          <p:nvPr>
            <p:ph type="title"/>
          </p:nvPr>
        </p:nvSpPr>
        <p:spPr>
          <a:xfrm>
            <a:off x="371094" y="1161288"/>
            <a:ext cx="3438144" cy="1124712"/>
          </a:xfrm>
        </p:spPr>
        <p:txBody>
          <a:bodyPr anchor="b">
            <a:normAutofit/>
          </a:bodyPr>
          <a:lstStyle/>
          <a:p>
            <a:r>
              <a:rPr lang="en-US" sz="2800"/>
              <a:t>Abstract: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D3FF0C-083F-0F1C-85B2-65582109C612}"/>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endParaRPr lang="en-US" sz="1700">
              <a:latin typeface="Calibri"/>
              <a:cs typeface="Calibri"/>
            </a:endParaRPr>
          </a:p>
          <a:p>
            <a:endParaRPr lang="en-US" sz="1700"/>
          </a:p>
        </p:txBody>
      </p:sp>
      <p:sp>
        <p:nvSpPr>
          <p:cNvPr id="4" name="TextBox 3">
            <a:extLst>
              <a:ext uri="{FF2B5EF4-FFF2-40B4-BE49-F238E27FC236}">
                <a16:creationId xmlns:a16="http://schemas.microsoft.com/office/drawing/2014/main" id="{45415D4C-1DDC-87F8-5380-9AE99E2B69C2}"/>
              </a:ext>
            </a:extLst>
          </p:cNvPr>
          <p:cNvSpPr txBox="1"/>
          <p:nvPr/>
        </p:nvSpPr>
        <p:spPr>
          <a:xfrm>
            <a:off x="378390" y="2609588"/>
            <a:ext cx="109211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Calibri"/>
                <a:cs typeface="Calibri"/>
              </a:rPr>
              <a:t>Malaria is a very serious infectious disease caused by a peripheral blood parasite of the genus Plasmodium. Conventional microscopy, which is currently “the gold standard” for malaria diagnosis has occasionally proved inefficient since it is time consuming and results are difficult to reproduce. As it poses a serious global health problem, automation of the evaluation process is of high importance. In this work, an accurate, rapid and affordable model of malaria diagnosis using stained thin blood smear images was developed. The method made use of the intensity features of Plasmodium parasites and erythrocytes. Images of infected and non-infected erythrocytes were acquired, pre-processed, relevant features extracted from them and eventually diagnosis was made based on the features extracted from the images. A set of features based on intensity have been proposed, and the performance of these features on the red blood cell samples from the created database have been evaluated using an artificial neural network (ANN) classifier. The results have shown that these features could be successfully used for malaria detection.</a:t>
            </a:r>
            <a:endParaRPr lang="en-US" sz="2000"/>
          </a:p>
        </p:txBody>
      </p:sp>
    </p:spTree>
    <p:extLst>
      <p:ext uri="{BB962C8B-B14F-4D97-AF65-F5344CB8AC3E}">
        <p14:creationId xmlns:p14="http://schemas.microsoft.com/office/powerpoint/2010/main" val="102829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0BC80-10DE-5DFA-1241-1FF6820FE36F}"/>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Discussion</a:t>
            </a:r>
          </a:p>
        </p:txBody>
      </p:sp>
      <p:sp>
        <p:nvSpPr>
          <p:cNvPr id="22" name="Rectangle 25">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2D66E70-5809-3098-4090-84AA1A4F0F31}"/>
              </a:ext>
            </a:extLst>
          </p:cNvPr>
          <p:cNvSpPr txBox="1"/>
          <p:nvPr/>
        </p:nvSpPr>
        <p:spPr>
          <a:xfrm>
            <a:off x="411479" y="2688336"/>
            <a:ext cx="4498848" cy="3584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spcAft>
                <a:spcPts val="600"/>
              </a:spcAft>
              <a:buFont typeface="Arial"/>
              <a:buChar char="•"/>
            </a:pPr>
            <a:r>
              <a:rPr lang="en-US" sz="1600" dirty="0"/>
              <a:t>To improve the model's performance, we could consider adding more convolutional layers to increase the model's capacity to detect features. We could also try different activation functions and optimizers, adjust hyperparameters, or fine-tune a pre-trained model.</a:t>
            </a:r>
            <a:endParaRPr lang="en-US"/>
          </a:p>
          <a:p>
            <a:pPr marL="285750" indent="-285750">
              <a:spcAft>
                <a:spcPts val="600"/>
              </a:spcAft>
              <a:buFont typeface="Arial"/>
              <a:buChar char="•"/>
            </a:pPr>
            <a:r>
              <a:rPr lang="en-US" sz="1600" dirty="0"/>
              <a:t>Additionally, we could consider using more extensive and diverse datasets to improve the model's generalization ability. Finally, we could use techniques such as transfer learning and data augmentation to improve the model's performance further.</a:t>
            </a:r>
          </a:p>
          <a:p>
            <a:pPr indent="-228600">
              <a:spcAft>
                <a:spcPts val="600"/>
              </a:spcAft>
              <a:buFont typeface="Arial" panose="020B0604020202020204" pitchFamily="34" charset="0"/>
              <a:buChar char="•"/>
            </a:pPr>
            <a:endParaRPr lang="en-US" sz="1600"/>
          </a:p>
        </p:txBody>
      </p:sp>
      <p:pic>
        <p:nvPicPr>
          <p:cNvPr id="5" name="Picture 4" descr="Web of wires showing connections between groups and singles">
            <a:extLst>
              <a:ext uri="{FF2B5EF4-FFF2-40B4-BE49-F238E27FC236}">
                <a16:creationId xmlns:a16="http://schemas.microsoft.com/office/drawing/2014/main" id="{FC5B76C1-2C50-5BCA-8918-86656E7BF2A1}"/>
              </a:ext>
            </a:extLst>
          </p:cNvPr>
          <p:cNvPicPr>
            <a:picLocks noChangeAspect="1"/>
          </p:cNvPicPr>
          <p:nvPr/>
        </p:nvPicPr>
        <p:blipFill rotWithShape="1">
          <a:blip r:embed="rId2"/>
          <a:srcRect l="16499" r="16498"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221793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B15FDE62-8C98-B130-0F22-05FDE7280FBB}"/>
              </a:ext>
            </a:extLst>
          </p:cNvPr>
          <p:cNvPicPr>
            <a:picLocks noChangeAspect="1"/>
          </p:cNvPicPr>
          <p:nvPr/>
        </p:nvPicPr>
        <p:blipFill rotWithShape="1">
          <a:blip r:embed="rId2"/>
          <a:srcRect l="222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D90F0A-951A-661F-F06A-BFEE3CCC286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Conclusion</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A1F774D-7858-582E-96CC-7D6037D8DE0E}"/>
              </a:ext>
            </a:extLst>
          </p:cNvPr>
          <p:cNvSpPr txBox="1"/>
          <p:nvPr/>
        </p:nvSpPr>
        <p:spPr>
          <a:xfrm>
            <a:off x="256272" y="2457095"/>
            <a:ext cx="6726987" cy="32072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600"/>
              </a:spcAft>
              <a:buFont typeface="Arial"/>
              <a:buChar char="•"/>
            </a:pPr>
            <a:r>
              <a:rPr lang="en-US" sz="1400" dirty="0"/>
              <a:t>In conclusion, malaria detection using image processing is a promising approach that can help with the timely diagnosis and treatment of the disease. The presented code implements a Convolutional Neural Network (CNN) model, which is trained on a dataset of infected and uninfected blood cell images using </a:t>
            </a:r>
            <a:r>
              <a:rPr lang="en-US" sz="1400" dirty="0" err="1"/>
              <a:t>ImageDataGenerator</a:t>
            </a:r>
            <a:r>
              <a:rPr lang="en-US" sz="1400" dirty="0"/>
              <a:t> to perform data augmentation and reduce overfitting. The model achieved an accuracy of 93.4%, which is a good indication of its effectiveness in detecting malaria.</a:t>
            </a:r>
            <a:endParaRPr lang="en-US"/>
          </a:p>
          <a:p>
            <a:pPr marL="285750" indent="-285750">
              <a:spcAft>
                <a:spcPts val="600"/>
              </a:spcAft>
              <a:buFont typeface="Arial"/>
              <a:buChar char="•"/>
            </a:pPr>
            <a:r>
              <a:rPr lang="en-US" sz="1400" dirty="0"/>
              <a:t>The code also demonstrates how to use the trained model to classify a new blood cell image as infected or uninfected. Additionally, several image processing techniques such as segmentation, Gaussian filtering, and Laplacian filtering are used to improve the accuracy of the model by preprocessing the images.</a:t>
            </a:r>
          </a:p>
          <a:p>
            <a:pPr marL="285750" indent="-285750">
              <a:spcAft>
                <a:spcPts val="600"/>
              </a:spcAft>
              <a:buFont typeface="Arial"/>
              <a:buChar char="•"/>
            </a:pPr>
            <a:r>
              <a:rPr lang="en-US" sz="1400" dirty="0"/>
              <a:t>Overall, the presented code provides a practical and effective way to detect malaria using image processing techniques and deep learning. This approach has the potential to improve the accuracy and speed of malaria diagnosis, especially in resource-limited settings, where traditional diagnostic methods are not easily accessible. Further research can be done to improve the accuracy of the model and make it more suitable for real-world applications.</a:t>
            </a:r>
          </a:p>
          <a:p>
            <a:pPr marL="171450" indent="-171450">
              <a:spcAft>
                <a:spcPts val="600"/>
              </a:spcAft>
              <a:buFont typeface="Arial"/>
              <a:buChar char="•"/>
            </a:pPr>
            <a:endParaRPr lang="en-US" sz="800"/>
          </a:p>
        </p:txBody>
      </p:sp>
    </p:spTree>
    <p:extLst>
      <p:ext uri="{BB962C8B-B14F-4D97-AF65-F5344CB8AC3E}">
        <p14:creationId xmlns:p14="http://schemas.microsoft.com/office/powerpoint/2010/main" val="82094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8A44F-E5EB-9108-2272-E1A38E54F6CA}"/>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a:t>Acknowledgement</a:t>
            </a:r>
          </a:p>
        </p:txBody>
      </p:sp>
      <p:sp>
        <p:nvSpPr>
          <p:cNvPr id="4" name="TextBox 3">
            <a:extLst>
              <a:ext uri="{FF2B5EF4-FFF2-40B4-BE49-F238E27FC236}">
                <a16:creationId xmlns:a16="http://schemas.microsoft.com/office/drawing/2014/main" id="{6C5A77E8-167D-6C09-0A97-DF4E0B0BBA0F}"/>
              </a:ext>
            </a:extLst>
          </p:cNvPr>
          <p:cNvSpPr txBox="1"/>
          <p:nvPr/>
        </p:nvSpPr>
        <p:spPr>
          <a:xfrm>
            <a:off x="838199" y="2055327"/>
            <a:ext cx="4571999" cy="37769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spcAft>
                <a:spcPts val="600"/>
              </a:spcAft>
              <a:buFont typeface="Arial" panose="020B0604020202020204" pitchFamily="34" charset="0"/>
              <a:buChar char="•"/>
            </a:pPr>
            <a:r>
              <a:rPr lang="en-US" sz="1450" dirty="0"/>
              <a:t>We would like to express our sincere gratitude to all those who have contributed to this project on "Malaria detection using Image processing". We would like to thank </a:t>
            </a:r>
            <a:r>
              <a:rPr lang="en-US" sz="1450" dirty="0" err="1"/>
              <a:t>OpenAI</a:t>
            </a:r>
            <a:r>
              <a:rPr lang="en-US" sz="1450" dirty="0"/>
              <a:t> for providing the resources and tools needed to develop this project.</a:t>
            </a:r>
          </a:p>
          <a:p>
            <a:pPr indent="-228600">
              <a:spcAft>
                <a:spcPts val="600"/>
              </a:spcAft>
              <a:buFont typeface="Arial" panose="020B0604020202020204" pitchFamily="34" charset="0"/>
              <a:buChar char="•"/>
            </a:pPr>
            <a:r>
              <a:rPr lang="en-US" sz="1450" dirty="0"/>
              <a:t>We would also like to thank the authors of the papers and the creators of the datasets used in this project for making their work available to the public.</a:t>
            </a:r>
          </a:p>
          <a:p>
            <a:pPr indent="-228600">
              <a:spcAft>
                <a:spcPts val="600"/>
              </a:spcAft>
              <a:buFont typeface="Arial" panose="020B0604020202020204" pitchFamily="34" charset="0"/>
              <a:buChar char="•"/>
            </a:pPr>
            <a:r>
              <a:rPr lang="en-US" sz="1450" dirty="0"/>
              <a:t>Furthermore, we would like to thank our teachers and mentors for their support and guidance throughout the project.</a:t>
            </a:r>
          </a:p>
          <a:p>
            <a:pPr indent="-228600">
              <a:spcAft>
                <a:spcPts val="600"/>
              </a:spcAft>
              <a:buFont typeface="Arial" panose="020B0604020202020204" pitchFamily="34" charset="0"/>
              <a:buChar char="•"/>
            </a:pPr>
            <a:r>
              <a:rPr lang="en-US" sz="1450" dirty="0"/>
              <a:t>Lastly, we would like to thank my family and friends for their encouragement and understanding during the development of this project.</a:t>
            </a:r>
          </a:p>
          <a:p>
            <a:pPr indent="-228600">
              <a:spcAft>
                <a:spcPts val="600"/>
              </a:spcAft>
              <a:buFont typeface="Arial" panose="020B0604020202020204" pitchFamily="34" charset="0"/>
              <a:buChar char="•"/>
            </a:pPr>
            <a:endParaRPr lang="en-US" sz="1450" dirty="0"/>
          </a:p>
        </p:txBody>
      </p:sp>
      <p:pic>
        <p:nvPicPr>
          <p:cNvPr id="5" name="Picture 4" descr="Message in a bottle floating in water">
            <a:extLst>
              <a:ext uri="{FF2B5EF4-FFF2-40B4-BE49-F238E27FC236}">
                <a16:creationId xmlns:a16="http://schemas.microsoft.com/office/drawing/2014/main" id="{D3A1010A-D412-6366-865B-AB069D153CB6}"/>
              </a:ext>
            </a:extLst>
          </p:cNvPr>
          <p:cNvPicPr>
            <a:picLocks noChangeAspect="1"/>
          </p:cNvPicPr>
          <p:nvPr/>
        </p:nvPicPr>
        <p:blipFill rotWithShape="1">
          <a:blip r:embed="rId2"/>
          <a:srcRect l="25769" r="9108" b="-2"/>
          <a:stretch/>
        </p:blipFill>
        <p:spPr>
          <a:xfrm>
            <a:off x="6190488" y="566928"/>
            <a:ext cx="5157216" cy="5286197"/>
          </a:xfrm>
          <a:prstGeom prst="rect">
            <a:avLst/>
          </a:prstGeom>
        </p:spPr>
      </p:pic>
      <p:sp>
        <p:nvSpPr>
          <p:cNvPr id="24" name="Rectangle 23">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28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49004-7D84-1B76-480B-1177CAA4D27F}"/>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a:t>Introduction</a:t>
            </a:r>
          </a:p>
        </p:txBody>
      </p:sp>
      <p:sp>
        <p:nvSpPr>
          <p:cNvPr id="4" name="TextBox 3">
            <a:extLst>
              <a:ext uri="{FF2B5EF4-FFF2-40B4-BE49-F238E27FC236}">
                <a16:creationId xmlns:a16="http://schemas.microsoft.com/office/drawing/2014/main" id="{2E9A7295-50ED-77CC-3DBD-454DFD637089}"/>
              </a:ext>
            </a:extLst>
          </p:cNvPr>
          <p:cNvSpPr txBox="1"/>
          <p:nvPr/>
        </p:nvSpPr>
        <p:spPr>
          <a:xfrm>
            <a:off x="838199" y="2055327"/>
            <a:ext cx="5260930" cy="37978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Aft>
                <a:spcPts val="600"/>
              </a:spcAft>
              <a:buFont typeface="Arial"/>
              <a:buChar char="•"/>
            </a:pPr>
            <a:r>
              <a:rPr lang="en-US" sz="1050" dirty="0"/>
              <a:t>Malaria is a life-threatening disease that affects millions of people worldwide. The accurate and timely detection of malaria is critical for proper treatment and control of the disease. Traditional methods of malaria diagnosis rely on the identification of parasites in blood smears, which can be time-consuming and require skilled personnel. In recent years, researchers have been exploring the use of image processing techniques for the detection of malaria.</a:t>
            </a:r>
          </a:p>
          <a:p>
            <a:pPr marL="171450" indent="-171450">
              <a:spcAft>
                <a:spcPts val="600"/>
              </a:spcAft>
              <a:buFont typeface="Arial"/>
              <a:buChar char="•"/>
            </a:pPr>
            <a:r>
              <a:rPr lang="en-US" sz="1050" dirty="0"/>
              <a:t>This project aims to detect malaria using image processing techniques and machine learning algorithms. The dataset used for this project consists of images of infected and uninfected blood cells. The images were preprocessed and augmented using the </a:t>
            </a:r>
            <a:r>
              <a:rPr lang="en-US" sz="1050" dirty="0" err="1"/>
              <a:t>Keras</a:t>
            </a:r>
            <a:r>
              <a:rPr lang="en-US" sz="1050" dirty="0"/>
              <a:t> </a:t>
            </a:r>
            <a:r>
              <a:rPr lang="en-US" sz="1050" dirty="0" err="1"/>
              <a:t>ImageDataGenerator</a:t>
            </a:r>
            <a:r>
              <a:rPr lang="en-US" sz="1050" dirty="0"/>
              <a:t> class. A Convolutional Neural Network (CNN) model was then developed and trained on the preprocessed dataset to classify the cells as infected or uninfected.</a:t>
            </a:r>
          </a:p>
          <a:p>
            <a:pPr marL="171450" indent="-171450">
              <a:spcAft>
                <a:spcPts val="600"/>
              </a:spcAft>
              <a:buFont typeface="Arial"/>
              <a:buChar char="•"/>
            </a:pPr>
            <a:r>
              <a:rPr lang="en-US" sz="1050" dirty="0"/>
              <a:t>The trained model achieved an accuracy of 93.4% on the test set. The model was then used to predict the class of a new image, which was preprocessed in the same way as the training data. In addition to classification, image processing techniques such as thresholding, Gaussian filtering, and Laplacian filtering were applied to the images to aid in the detection of malaria. These techniques can be used to enhance the contrast of the images, isolate the infected cells, and generate segmentation masks.</a:t>
            </a:r>
          </a:p>
          <a:p>
            <a:pPr marL="171450" indent="-171450">
              <a:spcAft>
                <a:spcPts val="600"/>
              </a:spcAft>
              <a:buFont typeface="Arial"/>
              <a:buChar char="•"/>
            </a:pPr>
            <a:r>
              <a:rPr lang="en-US" sz="1050" dirty="0"/>
              <a:t>The use of image processing techniques and machine learning algorithms shows promise for the accurate and efficient detection of malaria. This approach has the potential to complement traditional diagnostic methods and provide a valuable tool for the control and management of malaria.</a:t>
            </a:r>
          </a:p>
          <a:p>
            <a:pPr marL="171450" indent="-171450">
              <a:spcAft>
                <a:spcPts val="600"/>
              </a:spcAft>
              <a:buFont typeface="Arial"/>
              <a:buChar char="•"/>
            </a:pPr>
            <a:endParaRPr lang="en-US" sz="1050" dirty="0"/>
          </a:p>
        </p:txBody>
      </p:sp>
      <p:pic>
        <p:nvPicPr>
          <p:cNvPr id="5" name="Picture 4" descr="Stack of magazines on table">
            <a:extLst>
              <a:ext uri="{FF2B5EF4-FFF2-40B4-BE49-F238E27FC236}">
                <a16:creationId xmlns:a16="http://schemas.microsoft.com/office/drawing/2014/main" id="{B2BB5AA6-D094-A885-3E50-4D565EF788DB}"/>
              </a:ext>
            </a:extLst>
          </p:cNvPr>
          <p:cNvPicPr>
            <a:picLocks noChangeAspect="1"/>
          </p:cNvPicPr>
          <p:nvPr/>
        </p:nvPicPr>
        <p:blipFill rotWithShape="1">
          <a:blip r:embed="rId2"/>
          <a:srcRect l="17440" r="17437" b="-2"/>
          <a:stretch/>
        </p:blipFill>
        <p:spPr>
          <a:xfrm>
            <a:off x="6190488" y="566928"/>
            <a:ext cx="5157216" cy="5286197"/>
          </a:xfrm>
          <a:prstGeom prst="rect">
            <a:avLst/>
          </a:prstGeom>
        </p:spPr>
      </p:pic>
      <p:sp>
        <p:nvSpPr>
          <p:cNvPr id="22" name="Rectangle 2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69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7F9797-BBF9-4526-EA4D-D5A7D059CA43}"/>
              </a:ext>
            </a:extLst>
          </p:cNvPr>
          <p:cNvSpPr>
            <a:spLocks noGrp="1"/>
          </p:cNvSpPr>
          <p:nvPr>
            <p:ph type="title"/>
          </p:nvPr>
        </p:nvSpPr>
        <p:spPr>
          <a:xfrm>
            <a:off x="841246" y="978619"/>
            <a:ext cx="5991244" cy="1106424"/>
          </a:xfrm>
        </p:spPr>
        <p:txBody>
          <a:bodyPr vert="horz" lIns="91440" tIns="45720" rIns="91440" bIns="45720" rtlCol="0" anchor="ctr">
            <a:normAutofit/>
          </a:bodyPr>
          <a:lstStyle/>
          <a:p>
            <a:r>
              <a:rPr lang="en-US" sz="3200"/>
              <a:t>Literature Survey</a:t>
            </a:r>
          </a:p>
        </p:txBody>
      </p:sp>
      <p:sp>
        <p:nvSpPr>
          <p:cNvPr id="28" name="Rectangle 2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865EC6B-9BC5-52FD-EABD-E6E18D614F17}"/>
              </a:ext>
            </a:extLst>
          </p:cNvPr>
          <p:cNvSpPr txBox="1"/>
          <p:nvPr/>
        </p:nvSpPr>
        <p:spPr>
          <a:xfrm>
            <a:off x="841248" y="2252870"/>
            <a:ext cx="5993892" cy="35602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Aft>
                <a:spcPts val="600"/>
              </a:spcAft>
            </a:pPr>
            <a:r>
              <a:rPr lang="en-US" sz="1100" dirty="0"/>
              <a:t>An automated evaluation technique can significantly reduce the time required for disease diagnosis. As a result, many lives will be saved by starting treatment quickly. This model </a:t>
            </a:r>
            <a:r>
              <a:rPr lang="en-US" sz="1100" b="1" dirty="0"/>
              <a:t>[1] </a:t>
            </a:r>
            <a:r>
              <a:rPr lang="en-US" sz="1100" dirty="0"/>
              <a:t>attempted to create a model to reliably identify the malaria parasite from </a:t>
            </a:r>
            <a:r>
              <a:rPr lang="en-US" sz="1100" dirty="0" err="1"/>
              <a:t>giemsa</a:t>
            </a:r>
            <a:r>
              <a:rPr lang="en-US" sz="1100" dirty="0"/>
              <a:t> blood samples as it represents a significant global health issue in the hopes of lowering the death rate from malaria. In this study, we created a model to </a:t>
            </a:r>
            <a:r>
              <a:rPr lang="en-US" sz="1100" dirty="0" err="1"/>
              <a:t>recognise</a:t>
            </a:r>
            <a:r>
              <a:rPr lang="en-US" sz="1100" dirty="0"/>
              <a:t> malaria parasites from thin smear blood pictures using color-based pixel discrimination and segmentation operations.</a:t>
            </a:r>
            <a:endParaRPr lang="en-US" dirty="0"/>
          </a:p>
          <a:p>
            <a:pPr>
              <a:spcAft>
                <a:spcPts val="600"/>
              </a:spcAft>
            </a:pPr>
            <a:endParaRPr lang="en-US" sz="1100"/>
          </a:p>
          <a:p>
            <a:pPr>
              <a:spcAft>
                <a:spcPts val="600"/>
              </a:spcAft>
            </a:pPr>
            <a:r>
              <a:rPr lang="en-US" sz="1100" dirty="0"/>
              <a:t>Microscopic blood slides have been used to measure parasitemia using machine learning techniques and image analysis tools to improve diagnosis. This article </a:t>
            </a:r>
            <a:r>
              <a:rPr lang="en-US" sz="1100" b="1" dirty="0"/>
              <a:t>[2] </a:t>
            </a:r>
            <a:r>
              <a:rPr lang="en-US" sz="1100" dirty="0"/>
              <a:t>provides an overview of various methods and talks about recent advances in machine learning and image analysis for diagnosing microscopic malaria. According to the methods employed for imaging, image pre-processing, parasite detection, cell segmentation, feature calculation, and automatic cell classification, we classify the many methodologies that have been described in the literature. The many methods for both thin and thick blood smear images are listed in tables with references to the pertinent articles next to them. We also discussed the latest developments in sections devoted to deep learning and smartphone technology for future malaria diagnosis.</a:t>
            </a:r>
          </a:p>
          <a:p>
            <a:pPr indent="-228600">
              <a:spcAft>
                <a:spcPts val="600"/>
              </a:spcAft>
              <a:buFont typeface="Arial" panose="020B0604020202020204" pitchFamily="34" charset="0"/>
              <a:buChar char="•"/>
            </a:pPr>
            <a:endParaRPr lang="en-US" sz="1100"/>
          </a:p>
        </p:txBody>
      </p:sp>
      <p:pic>
        <p:nvPicPr>
          <p:cNvPr id="5" name="Picture 4" descr="Close-up of open book against blurred bookshelf background">
            <a:extLst>
              <a:ext uri="{FF2B5EF4-FFF2-40B4-BE49-F238E27FC236}">
                <a16:creationId xmlns:a16="http://schemas.microsoft.com/office/drawing/2014/main" id="{F056872E-6CCE-84CC-774F-9BA7C1C00BBC}"/>
              </a:ext>
            </a:extLst>
          </p:cNvPr>
          <p:cNvPicPr>
            <a:picLocks noChangeAspect="1"/>
          </p:cNvPicPr>
          <p:nvPr/>
        </p:nvPicPr>
        <p:blipFill rotWithShape="1">
          <a:blip r:embed="rId2"/>
          <a:srcRect l="13369" r="2382" b="-3"/>
          <a:stretch/>
        </p:blipFill>
        <p:spPr>
          <a:xfrm>
            <a:off x="7679814" y="1755384"/>
            <a:ext cx="4097657" cy="3246647"/>
          </a:xfrm>
          <a:prstGeom prst="rect">
            <a:avLst/>
          </a:prstGeom>
        </p:spPr>
      </p:pic>
    </p:spTree>
    <p:extLst>
      <p:ext uri="{BB962C8B-B14F-4D97-AF65-F5344CB8AC3E}">
        <p14:creationId xmlns:p14="http://schemas.microsoft.com/office/powerpoint/2010/main" val="34160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0DB248-04F4-F511-AC30-11B146511F79}"/>
              </a:ext>
            </a:extLst>
          </p:cNvPr>
          <p:cNvSpPr>
            <a:spLocks noGrp="1"/>
          </p:cNvSpPr>
          <p:nvPr>
            <p:ph type="title"/>
          </p:nvPr>
        </p:nvSpPr>
        <p:spPr>
          <a:xfrm>
            <a:off x="838200" y="253397"/>
            <a:ext cx="10515600" cy="1273233"/>
          </a:xfrm>
        </p:spPr>
        <p:txBody>
          <a:bodyPr>
            <a:normAutofit/>
          </a:bodyPr>
          <a:lstStyle/>
          <a:p>
            <a:r>
              <a:rPr lang="en-US" dirty="0"/>
              <a:t>Contd..</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AAD2CF2-2053-C668-FA7C-E7851029FE3B}"/>
              </a:ext>
            </a:extLst>
          </p:cNvPr>
          <p:cNvSpPr>
            <a:spLocks noGrp="1"/>
          </p:cNvSpPr>
          <p:nvPr>
            <p:ph idx="1"/>
          </p:nvPr>
        </p:nvSpPr>
        <p:spPr>
          <a:xfrm>
            <a:off x="838200" y="2478024"/>
            <a:ext cx="10515600" cy="3694176"/>
          </a:xfrm>
        </p:spPr>
        <p:txBody>
          <a:bodyPr vert="horz" lIns="91440" tIns="45720" rIns="91440" bIns="45720" rtlCol="0" anchor="t">
            <a:normAutofit/>
          </a:bodyPr>
          <a:lstStyle/>
          <a:p>
            <a:pPr algn="just">
              <a:lnSpc>
                <a:spcPct val="100000"/>
              </a:lnSpc>
              <a:buNone/>
            </a:pPr>
            <a:r>
              <a:rPr lang="en-US" sz="1500" dirty="0">
                <a:ea typeface="+mn-lt"/>
                <a:cs typeface="+mn-lt"/>
              </a:rPr>
              <a:t>    In this study </a:t>
            </a:r>
            <a:r>
              <a:rPr lang="en-US" sz="1500" b="1" dirty="0">
                <a:ea typeface="+mn-lt"/>
                <a:cs typeface="+mn-lt"/>
              </a:rPr>
              <a:t>[3]</a:t>
            </a:r>
            <a:r>
              <a:rPr lang="en-US" sz="1500" dirty="0">
                <a:ea typeface="+mn-lt"/>
                <a:cs typeface="+mn-lt"/>
              </a:rPr>
              <a:t>, a model for diagnosing malaria using images of stained thin blood smears was established. The technique makes use of the intensity characteristics of erythrocytes and Plasmodium parasites. Photos of both infected and uninfected erythrocytes were obtained, pre-processed, and significant features were extracted from them; ultimately, a diagnosis was performed using the features derived from the images. An artificial neural network (ANN) classifier was used to test the performance of a set of intensity-based characteristics on samples of red blood cells from the newly constructed database. These traits could be successfully applied for malaria detection, according to the results.</a:t>
            </a:r>
            <a:endParaRPr lang="en-US" sz="1500" dirty="0"/>
          </a:p>
          <a:p>
            <a:pPr algn="just">
              <a:lnSpc>
                <a:spcPct val="100000"/>
              </a:lnSpc>
              <a:buNone/>
            </a:pPr>
            <a:r>
              <a:rPr lang="en-US" sz="1500" dirty="0">
                <a:ea typeface="+mn-lt"/>
                <a:cs typeface="+mn-lt"/>
              </a:rPr>
              <a:t>    Since the malarial parasite specifically invades red blood cells (RBC), which are part of the circulatory system, the condition is typically diagnosed by looking at a peripheral blood smear that has been correctly stained. This makes a correct RBC analysis the most reliable way to diagnose malaria. In this article </a:t>
            </a:r>
            <a:r>
              <a:rPr lang="en-US" sz="1500" b="1" dirty="0">
                <a:ea typeface="+mn-lt"/>
                <a:cs typeface="+mn-lt"/>
              </a:rPr>
              <a:t>[4]</a:t>
            </a:r>
            <a:r>
              <a:rPr lang="en-US" sz="1500" dirty="0">
                <a:ea typeface="+mn-lt"/>
                <a:cs typeface="+mn-lt"/>
              </a:rPr>
              <a:t>, the existence of the malarial parasite within RBC has been correctly identified, and the severity of the disease has been assessed by examining the stage (i.e., Ring trophozoite, Merozoite, Schizont, etc.) of the parasite, Plasmodium sp. Following a number of pre-processing steps, the region of the infected corpuscle is determined, and the boundary of the corpuscles is located using the Sobel Edge detection method. Then a metric that can determine the Harris corner points is created using these.</a:t>
            </a:r>
            <a:endParaRPr lang="en-US" sz="1500" dirty="0"/>
          </a:p>
          <a:p>
            <a:pPr marL="0" indent="0" algn="just">
              <a:lnSpc>
                <a:spcPct val="100000"/>
              </a:lnSpc>
              <a:buNone/>
            </a:pPr>
            <a:endParaRPr lang="en-US" sz="1500"/>
          </a:p>
        </p:txBody>
      </p:sp>
    </p:spTree>
    <p:extLst>
      <p:ext uri="{BB962C8B-B14F-4D97-AF65-F5344CB8AC3E}">
        <p14:creationId xmlns:p14="http://schemas.microsoft.com/office/powerpoint/2010/main" val="196209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FFDD4B-6AD9-4DE9-7380-0FE5E1FF1B5C}"/>
              </a:ext>
            </a:extLst>
          </p:cNvPr>
          <p:cNvSpPr>
            <a:spLocks noGrp="1"/>
          </p:cNvSpPr>
          <p:nvPr>
            <p:ph type="title"/>
          </p:nvPr>
        </p:nvSpPr>
        <p:spPr>
          <a:xfrm>
            <a:off x="838200" y="253397"/>
            <a:ext cx="10515600" cy="1273233"/>
          </a:xfrm>
        </p:spPr>
        <p:txBody>
          <a:bodyPr>
            <a:normAutofit/>
          </a:bodyPr>
          <a:lstStyle/>
          <a:p>
            <a:r>
              <a:rPr lang="en-US" dirty="0"/>
              <a:t>Contd..</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D0CB0F-EEA0-5A3B-8A60-78A24A332DD5}"/>
              </a:ext>
            </a:extLst>
          </p:cNvPr>
          <p:cNvSpPr>
            <a:spLocks noGrp="1"/>
          </p:cNvSpPr>
          <p:nvPr>
            <p:ph idx="1"/>
          </p:nvPr>
        </p:nvSpPr>
        <p:spPr>
          <a:xfrm>
            <a:off x="838200" y="2478024"/>
            <a:ext cx="10515600" cy="3694176"/>
          </a:xfrm>
        </p:spPr>
        <p:txBody>
          <a:bodyPr vert="horz" lIns="91440" tIns="45720" rIns="91440" bIns="45720" rtlCol="0" anchor="t">
            <a:noAutofit/>
          </a:bodyPr>
          <a:lstStyle/>
          <a:p>
            <a:pPr marL="0" indent="0" algn="just">
              <a:lnSpc>
                <a:spcPct val="100000"/>
              </a:lnSpc>
              <a:buNone/>
            </a:pPr>
            <a:r>
              <a:rPr lang="en-US" sz="1500" dirty="0">
                <a:ea typeface="+mn-lt"/>
                <a:cs typeface="+mn-lt"/>
              </a:rPr>
              <a:t>Blood smears for malaria have already been subjected to deep learning algorithms for diagnosis. However, up to now, practical performance has not been adequate. The convolutional neural network (CNN)-based machine learning model proposed in this paper </a:t>
            </a:r>
            <a:r>
              <a:rPr lang="en-US" sz="1500" b="1" dirty="0">
                <a:ea typeface="+mn-lt"/>
                <a:cs typeface="+mn-lt"/>
              </a:rPr>
              <a:t>[5] </a:t>
            </a:r>
            <a:r>
              <a:rPr lang="en-US" sz="1500" dirty="0">
                <a:ea typeface="+mn-lt"/>
                <a:cs typeface="+mn-lt"/>
              </a:rPr>
              <a:t>automatically detects and forecasts infectious cells in thin blood smears on conventional microscope slides. On comprehend the parameter of the cell, a ten-fold cross-validation layer of the convolutional neural network is applied to 27,558 single-cell images. The most accurate of three different CNN model types—Basic CNN, VGG-19 Frozen CNN, and VGG- 19 Fine Tuned CNN—are chosen through comparison. The model with the highest accuracy rate is then chosen by comparing the three models' accuracy rates.</a:t>
            </a:r>
            <a:endParaRPr lang="en-US" sz="1500" dirty="0"/>
          </a:p>
          <a:p>
            <a:pPr marL="0" indent="0" algn="just">
              <a:lnSpc>
                <a:spcPct val="100000"/>
              </a:lnSpc>
              <a:buNone/>
            </a:pPr>
            <a:endParaRPr lang="en-US" sz="1500" dirty="0"/>
          </a:p>
          <a:p>
            <a:pPr marL="0" indent="0" algn="just">
              <a:lnSpc>
                <a:spcPct val="100000"/>
              </a:lnSpc>
              <a:buNone/>
            </a:pPr>
            <a:r>
              <a:rPr lang="en-US" sz="1500" dirty="0">
                <a:latin typeface="Neue Haas Grotesk Text Pro"/>
                <a:cs typeface="Times New Roman"/>
              </a:rPr>
              <a:t>This paper</a:t>
            </a:r>
            <a:r>
              <a:rPr lang="en-US" sz="1500" b="1" dirty="0">
                <a:latin typeface="Neue Haas Grotesk Text Pro"/>
                <a:cs typeface="Times New Roman"/>
              </a:rPr>
              <a:t> [6] </a:t>
            </a:r>
            <a:r>
              <a:rPr lang="en-US" sz="1500" dirty="0">
                <a:latin typeface="Neue Haas Grotesk Text Pro"/>
                <a:cs typeface="Times New Roman"/>
              </a:rPr>
              <a:t>uses a method to classify malaria images and identify malaria parasites in thin blood smears. A camera and microscope capture images and advanced techniques identify erythrocytes and parasites using morphological and threshold selection approaches. Features based on color, texture, and geometry are generated. A two-stage tree classifier is used to determine the species of the parasite and distinguish between genuine and false positives</a:t>
            </a:r>
            <a:endParaRPr lang="en-US" sz="1500" dirty="0">
              <a:latin typeface="Neue Haas Grotesk Text Pro"/>
            </a:endParaRPr>
          </a:p>
          <a:p>
            <a:pPr marL="0" indent="0" algn="just">
              <a:lnSpc>
                <a:spcPct val="100000"/>
              </a:lnSpc>
              <a:buNone/>
            </a:pPr>
            <a:endParaRPr lang="en-US" sz="1500"/>
          </a:p>
          <a:p>
            <a:pPr marL="0" indent="0" algn="just">
              <a:lnSpc>
                <a:spcPct val="100000"/>
              </a:lnSpc>
              <a:buNone/>
            </a:pPr>
            <a:endParaRPr lang="en-US" sz="1500"/>
          </a:p>
          <a:p>
            <a:pPr algn="just">
              <a:lnSpc>
                <a:spcPct val="100000"/>
              </a:lnSpc>
            </a:pPr>
            <a:endParaRPr lang="en-US" sz="1500"/>
          </a:p>
        </p:txBody>
      </p:sp>
    </p:spTree>
    <p:extLst>
      <p:ext uri="{BB962C8B-B14F-4D97-AF65-F5344CB8AC3E}">
        <p14:creationId xmlns:p14="http://schemas.microsoft.com/office/powerpoint/2010/main" val="21092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2">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14">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16">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8">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F5BD6B8-F55A-4AB8-2830-68A1CBB630A1}"/>
              </a:ext>
            </a:extLst>
          </p:cNvPr>
          <p:cNvSpPr txBox="1"/>
          <p:nvPr/>
        </p:nvSpPr>
        <p:spPr>
          <a:xfrm>
            <a:off x="702501" y="609558"/>
            <a:ext cx="10891380" cy="369417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spcAft>
                <a:spcPts val="600"/>
              </a:spcAft>
            </a:pPr>
            <a:r>
              <a:rPr lang="en-US" sz="1600" dirty="0"/>
              <a:t>The aim of this paper </a:t>
            </a:r>
            <a:r>
              <a:rPr lang="en-US" sz="1600" b="1" dirty="0"/>
              <a:t>[7] </a:t>
            </a:r>
            <a:r>
              <a:rPr lang="en-US" sz="1600" dirty="0"/>
              <a:t>is to present the first public dataset of blood samples afflicted by malaria, specifically designed to evaluate and compare algorithms for segmentation and classification of malaria parasite species. Each image has a corresponding ground truth that describes the parasite's type and life stage. Our goal is to stimulate and advance computer- aided malaria parasite analysis by providing a new comparison test tool to the image processing and pattern matching communities.</a:t>
            </a:r>
            <a:endParaRPr lang="en-US" sz="1600"/>
          </a:p>
          <a:p>
            <a:pPr algn="just">
              <a:spcAft>
                <a:spcPts val="600"/>
              </a:spcAft>
            </a:pPr>
            <a:endParaRPr lang="en-US" sz="1600" dirty="0"/>
          </a:p>
          <a:p>
            <a:pPr algn="just">
              <a:spcAft>
                <a:spcPts val="600"/>
              </a:spcAft>
            </a:pPr>
            <a:r>
              <a:rPr lang="en-US" sz="1600" dirty="0"/>
              <a:t>This research </a:t>
            </a:r>
            <a:r>
              <a:rPr lang="en-US" sz="1600" b="1" dirty="0"/>
              <a:t>[8] </a:t>
            </a:r>
            <a:r>
              <a:rPr lang="en-US" sz="1600" dirty="0"/>
              <a:t>describes an Android application platform for quick and accurate blood image analysis and malaria diagnosis using Giemsa stained thin blood film pictures. The </a:t>
            </a:r>
            <a:r>
              <a:rPr lang="en-US" sz="1600" dirty="0" err="1"/>
              <a:t>programme</a:t>
            </a:r>
            <a:r>
              <a:rPr lang="en-US" sz="1600" dirty="0"/>
              <a:t> is built on the cutting-edge Annular Ring Ratio Method, which has been constructed, tested, and validated in MATLAB. The technique finds the parasites in the infected red blood cells (RBCs), as well as the white blood cells (WBCs) and other blood components. The software also calculates parasitemia, a metric for the severity of infection, and </a:t>
            </a:r>
            <a:r>
              <a:rPr lang="en-US" sz="1600" dirty="0" err="1"/>
              <a:t>recognises</a:t>
            </a:r>
            <a:r>
              <a:rPr lang="en-US" sz="1600" dirty="0"/>
              <a:t> the many stages of parasite life.</a:t>
            </a:r>
          </a:p>
          <a:p>
            <a:pPr algn="just">
              <a:spcAft>
                <a:spcPts val="600"/>
              </a:spcAft>
            </a:pPr>
            <a:endParaRPr lang="en-US" sz="1600" dirty="0"/>
          </a:p>
          <a:p>
            <a:pPr algn="just">
              <a:spcAft>
                <a:spcPts val="600"/>
              </a:spcAft>
            </a:pPr>
            <a:r>
              <a:rPr lang="en-US" sz="1600" dirty="0"/>
              <a:t>Pathologists typically visually inspect blood stained slides to diagnose malaria. But this type of visual evaluation is arbitrary, prone to mistakes, and time-consuming. Numerous techniques for automatic malaria diagnosis have been put forth so far in order to address the problems. In example, a lot of studies have embraced mathematical morphology as a potent method for computer assisted malaria diagnosis and classification. In addition to being a theory for the analysis of spatial structures, mathematical morphology is also a very potent approach that is frequently utilized for image processing. It has been successfully applied in biomedical image analysis, particularly in preprocessing and segmentation tasks. The employment of morphological operators can be quite advantageous in microscopic image processing, notably in the detection and classification of malaria. The purpose of this paper </a:t>
            </a:r>
            <a:r>
              <a:rPr lang="en-US" sz="1600" b="1" dirty="0"/>
              <a:t>[9]</a:t>
            </a:r>
            <a:r>
              <a:rPr lang="en-US" sz="1600" dirty="0"/>
              <a:t> is to provide a review of current.</a:t>
            </a:r>
          </a:p>
          <a:p>
            <a:pPr indent="-228600" algn="just">
              <a:spcAft>
                <a:spcPts val="600"/>
              </a:spcAft>
              <a:buFont typeface="Arial" panose="020B0604020202020204" pitchFamily="34" charset="0"/>
              <a:buChar char="•"/>
            </a:pPr>
            <a:endParaRPr lang="en-US" sz="1050" dirty="0"/>
          </a:p>
          <a:p>
            <a:pPr indent="-228600" algn="just">
              <a:spcAft>
                <a:spcPts val="600"/>
              </a:spcAft>
              <a:buFont typeface="Arial" panose="020B0604020202020204" pitchFamily="34" charset="0"/>
              <a:buChar char="•"/>
            </a:pPr>
            <a:endParaRPr lang="en-US" sz="1050" dirty="0"/>
          </a:p>
        </p:txBody>
      </p:sp>
    </p:spTree>
    <p:extLst>
      <p:ext uri="{BB962C8B-B14F-4D97-AF65-F5344CB8AC3E}">
        <p14:creationId xmlns:p14="http://schemas.microsoft.com/office/powerpoint/2010/main" val="274291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osquito on skin">
            <a:extLst>
              <a:ext uri="{FF2B5EF4-FFF2-40B4-BE49-F238E27FC236}">
                <a16:creationId xmlns:a16="http://schemas.microsoft.com/office/drawing/2014/main" id="{161353B0-A90B-37E3-CCA6-7C6A2BE53139}"/>
              </a:ext>
            </a:extLst>
          </p:cNvPr>
          <p:cNvPicPr>
            <a:picLocks noChangeAspect="1"/>
          </p:cNvPicPr>
          <p:nvPr/>
        </p:nvPicPr>
        <p:blipFill rotWithShape="1">
          <a:blip r:embed="rId2"/>
          <a:srcRect t="31460" b="11527"/>
          <a:stretch/>
        </p:blipFill>
        <p:spPr>
          <a:xfrm>
            <a:off x="20" y="10"/>
            <a:ext cx="12191980" cy="4465973"/>
          </a:xfrm>
          <a:prstGeom prst="rect">
            <a:avLst/>
          </a:prstGeom>
        </p:spPr>
      </p:pic>
      <p:sp>
        <p:nvSpPr>
          <p:cNvPr id="35" name="Rectangle: Rounded Corners 34">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19FC9C-8661-224E-3096-CEC9DE1BBFBA}"/>
              </a:ext>
            </a:extLst>
          </p:cNvPr>
          <p:cNvSpPr txBox="1"/>
          <p:nvPr/>
        </p:nvSpPr>
        <p:spPr>
          <a:xfrm>
            <a:off x="566928" y="4956314"/>
            <a:ext cx="11225157" cy="13064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spcAft>
                <a:spcPts val="600"/>
              </a:spcAft>
            </a:pPr>
            <a:r>
              <a:rPr lang="en-US" sz="1600" dirty="0"/>
              <a:t>In this study </a:t>
            </a:r>
            <a:r>
              <a:rPr lang="en-US" sz="1600" b="1" dirty="0"/>
              <a:t>[10]</a:t>
            </a:r>
            <a:r>
              <a:rPr lang="en-US" sz="1600" dirty="0"/>
              <a:t>, we design a new machine processing system for the identification and quantification of Plasmodium parasites in blood smear slides. We then create a machine learning algorithm to </a:t>
            </a:r>
            <a:r>
              <a:rPr lang="en-US" sz="1600" dirty="0" err="1"/>
              <a:t>recognise</a:t>
            </a:r>
            <a:r>
              <a:rPr lang="en-US" sz="1600" dirty="0"/>
              <a:t>, identify, and classify different types of infected cells based on their characteristics. The parasites of the genus Plasmodium cause malaria, a blood disease spread by mosquitoes. The traditional method of diagnosing malaria involves examining the patient's stained blood cells under a microscope. To count the amount of contaminated RBC, the blood sample is placed on a slide and examined under a microscope. A skilled technician examines the slide while paying close attention to both visual and mental details. This process is time-consuming and exhausting.</a:t>
            </a:r>
            <a:endParaRPr lang="en-US"/>
          </a:p>
          <a:p>
            <a:pPr indent="-228600">
              <a:spcAft>
                <a:spcPts val="600"/>
              </a:spcAft>
              <a:buFont typeface="Arial" panose="020B0604020202020204" pitchFamily="34" charset="0"/>
              <a:buChar char="•"/>
            </a:pPr>
            <a:endParaRPr lang="en-US" sz="1200"/>
          </a:p>
        </p:txBody>
      </p:sp>
    </p:spTree>
    <p:extLst>
      <p:ext uri="{BB962C8B-B14F-4D97-AF65-F5344CB8AC3E}">
        <p14:creationId xmlns:p14="http://schemas.microsoft.com/office/powerpoint/2010/main" val="4221048632"/>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412433"/>
      </a:dk2>
      <a:lt2>
        <a:srgbClr val="E4E8E2"/>
      </a:lt2>
      <a:accent1>
        <a:srgbClr val="B696C6"/>
      </a:accent1>
      <a:accent2>
        <a:srgbClr val="BA7FB6"/>
      </a:accent2>
      <a:accent3>
        <a:srgbClr val="C696AF"/>
      </a:accent3>
      <a:accent4>
        <a:srgbClr val="BA7F85"/>
      </a:accent4>
      <a:accent5>
        <a:srgbClr val="C09C8B"/>
      </a:accent5>
      <a:accent6>
        <a:srgbClr val="B1A379"/>
      </a:accent6>
      <a:hlink>
        <a:srgbClr val="698D5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832</TotalTime>
  <Words>3133</Words>
  <Application>Microsoft Macintosh PowerPoint</Application>
  <PresentationFormat>Widescreen</PresentationFormat>
  <Paragraphs>132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Avenir Next LT Pro</vt:lpstr>
      <vt:lpstr>Calibri</vt:lpstr>
      <vt:lpstr>Neue Haas Grotesk Text Pro</vt:lpstr>
      <vt:lpstr>AccentBoxVTI</vt:lpstr>
      <vt:lpstr>Malaria Detection Using Image Processing</vt:lpstr>
      <vt:lpstr>Team Members:</vt:lpstr>
      <vt:lpstr>Abstract:</vt:lpstr>
      <vt:lpstr>Introduction</vt:lpstr>
      <vt:lpstr>Literature Survey</vt:lpstr>
      <vt:lpstr>Contd..</vt:lpstr>
      <vt:lpstr>Contd..</vt:lpstr>
      <vt:lpstr>PowerPoint Presentation</vt:lpstr>
      <vt:lpstr>PowerPoint Presentation</vt:lpstr>
      <vt:lpstr>Model Design</vt:lpstr>
      <vt:lpstr>PowerPoint Presentation</vt:lpstr>
      <vt:lpstr>Contd..</vt:lpstr>
      <vt:lpstr>PowerPoint Presentation</vt:lpstr>
      <vt:lpstr>Methodologies</vt:lpstr>
      <vt:lpstr>Contd..</vt:lpstr>
      <vt:lpstr>PowerPoint Presentation</vt:lpstr>
      <vt:lpstr>Comparision</vt:lpstr>
      <vt:lpstr>PowerPoint Presentation</vt:lpstr>
      <vt:lpstr>Implementation</vt:lpstr>
      <vt:lpstr>PowerPoint Presentation</vt:lpstr>
      <vt:lpstr>PowerPoint Presentation</vt:lpstr>
      <vt:lpstr>PowerPoint Presentation</vt:lpstr>
      <vt:lpstr>PowerPoint Presentation</vt:lpstr>
      <vt:lpstr>PowerPoint Presentation</vt:lpstr>
      <vt:lpstr>Result &amp; Discussion</vt:lpstr>
      <vt:lpstr>PowerPoint Presentation</vt:lpstr>
      <vt:lpstr>PowerPoint Presentation</vt:lpstr>
      <vt:lpstr>PowerPoint Presentation</vt:lpstr>
      <vt:lpstr>PowerPoint Presentation</vt:lpstr>
      <vt:lpstr>Discussion</vt:lpstr>
      <vt:lpstr>Conclusion</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AMOGH PAL</cp:lastModifiedBy>
  <cp:revision>603</cp:revision>
  <dcterms:created xsi:type="dcterms:W3CDTF">2023-04-10T13:44:30Z</dcterms:created>
  <dcterms:modified xsi:type="dcterms:W3CDTF">2023-12-09T10:19:38Z</dcterms:modified>
</cp:coreProperties>
</file>